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tags/tag13.xml" ContentType="application/vnd.openxmlformats-officedocument.presentationml.tags+xml"/>
  <Override PartName="/ppt/notesSlides/notesSlide19.xml" ContentType="application/vnd.openxmlformats-officedocument.presentationml.notesSlide+xml"/>
  <Override PartName="/ppt/tags/tag1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5.xml" ContentType="application/vnd.openxmlformats-officedocument.presentationml.tags+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tags/tag16.xml" ContentType="application/vnd.openxmlformats-officedocument.presentationml.tags+xml"/>
  <Override PartName="/ppt/notesSlides/notesSlide24.xml" ContentType="application/vnd.openxmlformats-officedocument.presentationml.notesSlide+xml"/>
  <Override PartName="/ppt/tags/tag17.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8.xml" ContentType="application/vnd.openxmlformats-officedocument.presentationml.tags+xml"/>
  <Override PartName="/ppt/notesSlides/notesSlide29.xml" ContentType="application/vnd.openxmlformats-officedocument.presentationml.notesSlide+xml"/>
  <Override PartName="/ppt/tags/tag19.xml" ContentType="application/vnd.openxmlformats-officedocument.presentationml.tags+xml"/>
  <Override PartName="/ppt/notesSlides/notesSlide30.xml" ContentType="application/vnd.openxmlformats-officedocument.presentationml.notesSlide+xml"/>
  <Override PartName="/ppt/tags/tag20.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21.xml" ContentType="application/vnd.openxmlformats-officedocument.presentationml.tags+xml"/>
  <Override PartName="/ppt/notesSlides/notesSlide33.xml" ContentType="application/vnd.openxmlformats-officedocument.presentationml.notesSlide+xml"/>
  <Override PartName="/ppt/tags/tag22.xml" ContentType="application/vnd.openxmlformats-officedocument.presentationml.tags+xml"/>
  <Override PartName="/ppt/notesSlides/notesSlide3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heme/themeOverride1.xml" ContentType="application/vnd.openxmlformats-officedocument.themeOverride+xml"/>
  <Override PartName="/ppt/notesSlides/notesSlide35.xml" ContentType="application/vnd.openxmlformats-officedocument.presentationml.notesSlide+xml"/>
  <Override PartName="/ppt/tags/tag25.xml" ContentType="application/vnd.openxmlformats-officedocument.presentationml.tags+xml"/>
  <Override PartName="/ppt/notesSlides/notesSlide36.xml" ContentType="application/vnd.openxmlformats-officedocument.presentationml.notesSlide+xml"/>
  <Override PartName="/ppt/tags/tag26.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2">
  <p:sldMasterIdLst>
    <p:sldMasterId id="2147483648" r:id="rId1"/>
  </p:sldMasterIdLst>
  <p:notesMasterIdLst>
    <p:notesMasterId r:id="rId51"/>
  </p:notesMasterIdLst>
  <p:sldIdLst>
    <p:sldId id="256" r:id="rId2"/>
    <p:sldId id="4528" r:id="rId3"/>
    <p:sldId id="4519" r:id="rId4"/>
    <p:sldId id="4521" r:id="rId5"/>
    <p:sldId id="4503" r:id="rId6"/>
    <p:sldId id="1321" r:id="rId7"/>
    <p:sldId id="685" r:id="rId8"/>
    <p:sldId id="1322" r:id="rId9"/>
    <p:sldId id="1174" r:id="rId10"/>
    <p:sldId id="258" r:id="rId11"/>
    <p:sldId id="1205" r:id="rId12"/>
    <p:sldId id="257" r:id="rId13"/>
    <p:sldId id="1272" r:id="rId14"/>
    <p:sldId id="1146" r:id="rId15"/>
    <p:sldId id="1148" r:id="rId16"/>
    <p:sldId id="1149" r:id="rId17"/>
    <p:sldId id="1147" r:id="rId18"/>
    <p:sldId id="1273" r:id="rId19"/>
    <p:sldId id="363" r:id="rId20"/>
    <p:sldId id="1316" r:id="rId21"/>
    <p:sldId id="364" r:id="rId22"/>
    <p:sldId id="4527" r:id="rId23"/>
    <p:sldId id="4313" r:id="rId24"/>
    <p:sldId id="4500" r:id="rId25"/>
    <p:sldId id="1317" r:id="rId26"/>
    <p:sldId id="1315" r:id="rId27"/>
    <p:sldId id="4512" r:id="rId28"/>
    <p:sldId id="266" r:id="rId29"/>
    <p:sldId id="470" r:id="rId30"/>
    <p:sldId id="280" r:id="rId31"/>
    <p:sldId id="4314" r:id="rId32"/>
    <p:sldId id="281" r:id="rId33"/>
    <p:sldId id="282" r:id="rId34"/>
    <p:sldId id="4348" r:id="rId35"/>
    <p:sldId id="4325" r:id="rId36"/>
    <p:sldId id="4501" r:id="rId37"/>
    <p:sldId id="267" r:id="rId38"/>
    <p:sldId id="279" r:id="rId39"/>
    <p:sldId id="305" r:id="rId40"/>
    <p:sldId id="4516" r:id="rId41"/>
    <p:sldId id="362" r:id="rId42"/>
    <p:sldId id="302" r:id="rId43"/>
    <p:sldId id="312" r:id="rId44"/>
    <p:sldId id="263" r:id="rId45"/>
    <p:sldId id="269" r:id="rId46"/>
    <p:sldId id="317" r:id="rId47"/>
    <p:sldId id="346" r:id="rId48"/>
    <p:sldId id="1314" r:id="rId49"/>
    <p:sldId id="1320" r:id="rId50"/>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C72EAA-6272-B507-C90B-5CD42727883C}" name="Petra Habets" initials="PH" userId="S::P.A.M.Habets@tilburguniversity.edu::e512e763-30cf-4abe-b12b-3907f7ada48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bets Petra" initials="HP" lastIdx="1" clrIdx="0">
    <p:extLst>
      <p:ext uri="{19B8F6BF-5375-455C-9EA6-DF929625EA0E}">
        <p15:presenceInfo xmlns:p15="http://schemas.microsoft.com/office/powerpoint/2012/main" userId="S-1-5-21-3632890987-3316667485-628615772-7719" providerId="AD"/>
      </p:ext>
    </p:extLst>
  </p:cmAuthor>
  <p:cmAuthor id="2" name="Petra Habets" initials="PH" lastIdx="2" clrIdx="1">
    <p:extLst>
      <p:ext uri="{19B8F6BF-5375-455C-9EA6-DF929625EA0E}">
        <p15:presenceInfo xmlns:p15="http://schemas.microsoft.com/office/powerpoint/2012/main" userId="S::P.A.M.Habets@tilburguniversity.edu::e512e763-30cf-4abe-b12b-3907f7ada4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510BC9-93A5-4825-A429-B545239E09AD}" v="190" dt="2024-12-18T09:46:51.59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8603FDC-E32A-4AB5-989C-0864C3EAD2B8}" styleName="Stijl, thema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Stijl, licht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Stijl, licht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8D230F3-CF80-4859-8CE7-A43EE81993B5}" styleName="Stijl, licht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81" autoAdjust="0"/>
    <p:restoredTop sz="86385" autoAdjust="0"/>
  </p:normalViewPr>
  <p:slideViewPr>
    <p:cSldViewPr>
      <p:cViewPr varScale="1">
        <p:scale>
          <a:sx n="93" d="100"/>
          <a:sy n="93" d="100"/>
        </p:scale>
        <p:origin x="1764"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41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s>
</file>

<file path=ppt/diagrams/_rels/data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image" Target="../media/image8.jpg"/></Relationships>
</file>

<file path=ppt/diagrams/_rels/data3.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svg"/><Relationship Id="rId1" Type="http://schemas.openxmlformats.org/officeDocument/2006/relationships/image" Target="../media/image5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image" Target="../media/image8.jpg"/></Relationships>
</file>

<file path=ppt/diagrams/_rels/drawing3.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svg"/><Relationship Id="rId1" Type="http://schemas.openxmlformats.org/officeDocument/2006/relationships/image" Target="../media/image59.svg"/></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4F706B-D2B8-4138-879E-731A41AB4D76}" type="doc">
      <dgm:prSet loTypeId="urn:microsoft.com/office/officeart/2005/8/layout/vList5" loCatId="list" qsTypeId="urn:microsoft.com/office/officeart/2005/8/quickstyle/simple4" qsCatId="simple" csTypeId="urn:microsoft.com/office/officeart/2005/8/colors/accent5_5" csCatId="accent5"/>
      <dgm:spPr/>
      <dgm:t>
        <a:bodyPr/>
        <a:lstStyle/>
        <a:p>
          <a:endParaRPr lang="en-US"/>
        </a:p>
      </dgm:t>
    </dgm:pt>
    <dgm:pt modelId="{15AFAB28-E437-4BB2-A240-175FECDF7AF7}">
      <dgm:prSet/>
      <dgm:spPr/>
      <dgm:t>
        <a:bodyPr/>
        <a:lstStyle/>
        <a:p>
          <a:r>
            <a:rPr lang="en-US" dirty="0" err="1"/>
            <a:t>Waarom</a:t>
          </a:r>
          <a:r>
            <a:rPr lang="en-US" dirty="0"/>
            <a:t> </a:t>
          </a:r>
          <a:r>
            <a:rPr lang="en-US" dirty="0" err="1"/>
            <a:t>dit</a:t>
          </a:r>
          <a:r>
            <a:rPr lang="en-US" dirty="0"/>
            <a:t> project</a:t>
          </a:r>
        </a:p>
      </dgm:t>
    </dgm:pt>
    <dgm:pt modelId="{E9480207-8615-4BFF-820E-B1D7EA199F72}" type="parTrans" cxnId="{1478B8BB-852F-49D1-84E3-E4759EF83C24}">
      <dgm:prSet/>
      <dgm:spPr/>
      <dgm:t>
        <a:bodyPr/>
        <a:lstStyle/>
        <a:p>
          <a:endParaRPr lang="en-US"/>
        </a:p>
      </dgm:t>
    </dgm:pt>
    <dgm:pt modelId="{459A7CC1-A038-4C12-8DF3-671B78A9435E}" type="sibTrans" cxnId="{1478B8BB-852F-49D1-84E3-E4759EF83C24}">
      <dgm:prSet/>
      <dgm:spPr/>
      <dgm:t>
        <a:bodyPr/>
        <a:lstStyle/>
        <a:p>
          <a:endParaRPr lang="en-US"/>
        </a:p>
      </dgm:t>
    </dgm:pt>
    <dgm:pt modelId="{7B3FC829-9248-459B-802A-95DC286A3E0D}">
      <dgm:prSet/>
      <dgm:spPr/>
      <dgm:t>
        <a:bodyPr/>
        <a:lstStyle/>
        <a:p>
          <a:r>
            <a:rPr lang="en-US"/>
            <a:t>Wat is beveiliging</a:t>
          </a:r>
        </a:p>
      </dgm:t>
    </dgm:pt>
    <dgm:pt modelId="{13A08DA9-09A0-4163-B094-27A3673571E2}" type="parTrans" cxnId="{6DB2E64E-7229-473E-9DC9-83B3D23B1261}">
      <dgm:prSet/>
      <dgm:spPr/>
      <dgm:t>
        <a:bodyPr/>
        <a:lstStyle/>
        <a:p>
          <a:endParaRPr lang="en-US"/>
        </a:p>
      </dgm:t>
    </dgm:pt>
    <dgm:pt modelId="{227F49FB-B60A-4756-B57C-99C9434BEC2E}" type="sibTrans" cxnId="{6DB2E64E-7229-473E-9DC9-83B3D23B1261}">
      <dgm:prSet/>
      <dgm:spPr/>
      <dgm:t>
        <a:bodyPr/>
        <a:lstStyle/>
        <a:p>
          <a:endParaRPr lang="en-US"/>
        </a:p>
      </dgm:t>
    </dgm:pt>
    <dgm:pt modelId="{3BDAFEF0-683B-45AE-BDE1-94BFDD8BDF3B}">
      <dgm:prSet/>
      <dgm:spPr/>
      <dgm:t>
        <a:bodyPr/>
        <a:lstStyle/>
        <a:p>
          <a:r>
            <a:rPr lang="en-US"/>
            <a:t>Wat is de DUNDRUM</a:t>
          </a:r>
        </a:p>
      </dgm:t>
    </dgm:pt>
    <dgm:pt modelId="{80A10C95-974F-4086-99FF-10179465F8B9}" type="parTrans" cxnId="{511C5C98-9251-4E83-BB54-B8146A2C83F2}">
      <dgm:prSet/>
      <dgm:spPr/>
      <dgm:t>
        <a:bodyPr/>
        <a:lstStyle/>
        <a:p>
          <a:endParaRPr lang="en-US"/>
        </a:p>
      </dgm:t>
    </dgm:pt>
    <dgm:pt modelId="{5029E85B-57AE-4325-8C8B-20B013E9EEF2}" type="sibTrans" cxnId="{511C5C98-9251-4E83-BB54-B8146A2C83F2}">
      <dgm:prSet/>
      <dgm:spPr/>
      <dgm:t>
        <a:bodyPr/>
        <a:lstStyle/>
        <a:p>
          <a:endParaRPr lang="en-US"/>
        </a:p>
      </dgm:t>
    </dgm:pt>
    <dgm:pt modelId="{533F110B-6CF4-47AD-9985-E24AEB06E579}">
      <dgm:prSet/>
      <dgm:spPr/>
      <dgm:t>
        <a:bodyPr/>
        <a:lstStyle/>
        <a:p>
          <a:r>
            <a:rPr lang="en-US"/>
            <a:t>Wetenschappelijk onderzoek</a:t>
          </a:r>
        </a:p>
      </dgm:t>
    </dgm:pt>
    <dgm:pt modelId="{CAAC3403-595E-4C5C-9CD6-8EDFD5CC401A}" type="parTrans" cxnId="{3111A016-798E-4792-AC18-0F5DA33748E1}">
      <dgm:prSet/>
      <dgm:spPr/>
      <dgm:t>
        <a:bodyPr/>
        <a:lstStyle/>
        <a:p>
          <a:endParaRPr lang="en-US"/>
        </a:p>
      </dgm:t>
    </dgm:pt>
    <dgm:pt modelId="{69AE20C6-A09A-413B-ABC4-19184BBDF10F}" type="sibTrans" cxnId="{3111A016-798E-4792-AC18-0F5DA33748E1}">
      <dgm:prSet/>
      <dgm:spPr/>
      <dgm:t>
        <a:bodyPr/>
        <a:lstStyle/>
        <a:p>
          <a:endParaRPr lang="en-US"/>
        </a:p>
      </dgm:t>
    </dgm:pt>
    <dgm:pt modelId="{1A2B0398-B592-4B62-8D5F-1C521715139D}">
      <dgm:prSet/>
      <dgm:spPr/>
      <dgm:t>
        <a:bodyPr/>
        <a:lstStyle/>
        <a:p>
          <a:r>
            <a:rPr lang="en-US"/>
            <a:t>Hoe scoor je de DUNDRUM</a:t>
          </a:r>
        </a:p>
      </dgm:t>
    </dgm:pt>
    <dgm:pt modelId="{10AF6B43-0162-42AB-B4CB-C0B8C5F83F5C}" type="parTrans" cxnId="{1897763D-44BF-4B38-8A2B-DD7DE528C0CF}">
      <dgm:prSet/>
      <dgm:spPr/>
      <dgm:t>
        <a:bodyPr/>
        <a:lstStyle/>
        <a:p>
          <a:endParaRPr lang="en-US"/>
        </a:p>
      </dgm:t>
    </dgm:pt>
    <dgm:pt modelId="{569E0109-DF9D-47F5-8CC2-4988DAA80B8B}" type="sibTrans" cxnId="{1897763D-44BF-4B38-8A2B-DD7DE528C0CF}">
      <dgm:prSet/>
      <dgm:spPr/>
      <dgm:t>
        <a:bodyPr/>
        <a:lstStyle/>
        <a:p>
          <a:endParaRPr lang="en-US"/>
        </a:p>
      </dgm:t>
    </dgm:pt>
    <dgm:pt modelId="{869E401F-EC8E-4107-923D-7E634D8BAED0}" type="pres">
      <dgm:prSet presAssocID="{CD4F706B-D2B8-4138-879E-731A41AB4D76}" presName="Name0" presStyleCnt="0">
        <dgm:presLayoutVars>
          <dgm:dir/>
          <dgm:animLvl val="lvl"/>
          <dgm:resizeHandles val="exact"/>
        </dgm:presLayoutVars>
      </dgm:prSet>
      <dgm:spPr/>
    </dgm:pt>
    <dgm:pt modelId="{55535D30-4C2D-431A-99A7-72F9172881C2}" type="pres">
      <dgm:prSet presAssocID="{15AFAB28-E437-4BB2-A240-175FECDF7AF7}" presName="linNode" presStyleCnt="0"/>
      <dgm:spPr/>
    </dgm:pt>
    <dgm:pt modelId="{BDC4710E-DC44-44B4-9CEC-5CB82F622AB4}" type="pres">
      <dgm:prSet presAssocID="{15AFAB28-E437-4BB2-A240-175FECDF7AF7}" presName="parentText" presStyleLbl="node1" presStyleIdx="0" presStyleCnt="5">
        <dgm:presLayoutVars>
          <dgm:chMax val="1"/>
          <dgm:bulletEnabled val="1"/>
        </dgm:presLayoutVars>
      </dgm:prSet>
      <dgm:spPr/>
    </dgm:pt>
    <dgm:pt modelId="{4A1967F8-A08E-4AC4-95A9-4877901954C6}" type="pres">
      <dgm:prSet presAssocID="{459A7CC1-A038-4C12-8DF3-671B78A9435E}" presName="sp" presStyleCnt="0"/>
      <dgm:spPr/>
    </dgm:pt>
    <dgm:pt modelId="{B614368D-21A2-489C-8B52-363FCEBE16CB}" type="pres">
      <dgm:prSet presAssocID="{7B3FC829-9248-459B-802A-95DC286A3E0D}" presName="linNode" presStyleCnt="0"/>
      <dgm:spPr/>
    </dgm:pt>
    <dgm:pt modelId="{AB800265-5F53-4EB4-A444-2FC5C0D80BC1}" type="pres">
      <dgm:prSet presAssocID="{7B3FC829-9248-459B-802A-95DC286A3E0D}" presName="parentText" presStyleLbl="node1" presStyleIdx="1" presStyleCnt="5">
        <dgm:presLayoutVars>
          <dgm:chMax val="1"/>
          <dgm:bulletEnabled val="1"/>
        </dgm:presLayoutVars>
      </dgm:prSet>
      <dgm:spPr/>
    </dgm:pt>
    <dgm:pt modelId="{2E1E3C4E-32FA-4D4D-9A48-F9E818FC6ECF}" type="pres">
      <dgm:prSet presAssocID="{227F49FB-B60A-4756-B57C-99C9434BEC2E}" presName="sp" presStyleCnt="0"/>
      <dgm:spPr/>
    </dgm:pt>
    <dgm:pt modelId="{0757B54F-2870-451E-9B1A-B566EE0B8BB5}" type="pres">
      <dgm:prSet presAssocID="{3BDAFEF0-683B-45AE-BDE1-94BFDD8BDF3B}" presName="linNode" presStyleCnt="0"/>
      <dgm:spPr/>
    </dgm:pt>
    <dgm:pt modelId="{CAEDFDEB-172F-4802-A75E-34FA71A2B880}" type="pres">
      <dgm:prSet presAssocID="{3BDAFEF0-683B-45AE-BDE1-94BFDD8BDF3B}" presName="parentText" presStyleLbl="node1" presStyleIdx="2" presStyleCnt="5">
        <dgm:presLayoutVars>
          <dgm:chMax val="1"/>
          <dgm:bulletEnabled val="1"/>
        </dgm:presLayoutVars>
      </dgm:prSet>
      <dgm:spPr/>
    </dgm:pt>
    <dgm:pt modelId="{14C1ADDD-A396-4B8B-8586-0959F0452F44}" type="pres">
      <dgm:prSet presAssocID="{5029E85B-57AE-4325-8C8B-20B013E9EEF2}" presName="sp" presStyleCnt="0"/>
      <dgm:spPr/>
    </dgm:pt>
    <dgm:pt modelId="{2B47A9F1-F3BE-43AD-A566-B7C6D36A25DD}" type="pres">
      <dgm:prSet presAssocID="{533F110B-6CF4-47AD-9985-E24AEB06E579}" presName="linNode" presStyleCnt="0"/>
      <dgm:spPr/>
    </dgm:pt>
    <dgm:pt modelId="{75DD8201-2E95-4F0A-8059-0DF4AFF7B3AC}" type="pres">
      <dgm:prSet presAssocID="{533F110B-6CF4-47AD-9985-E24AEB06E579}" presName="parentText" presStyleLbl="node1" presStyleIdx="3" presStyleCnt="5">
        <dgm:presLayoutVars>
          <dgm:chMax val="1"/>
          <dgm:bulletEnabled val="1"/>
        </dgm:presLayoutVars>
      </dgm:prSet>
      <dgm:spPr/>
    </dgm:pt>
    <dgm:pt modelId="{D81CECDD-5107-4C5E-9914-25347FC44612}" type="pres">
      <dgm:prSet presAssocID="{69AE20C6-A09A-413B-ABC4-19184BBDF10F}" presName="sp" presStyleCnt="0"/>
      <dgm:spPr/>
    </dgm:pt>
    <dgm:pt modelId="{9D616546-BC4A-44B9-874F-5463A061CDD7}" type="pres">
      <dgm:prSet presAssocID="{1A2B0398-B592-4B62-8D5F-1C521715139D}" presName="linNode" presStyleCnt="0"/>
      <dgm:spPr/>
    </dgm:pt>
    <dgm:pt modelId="{0239019F-53C4-490B-85BA-DECB5C397148}" type="pres">
      <dgm:prSet presAssocID="{1A2B0398-B592-4B62-8D5F-1C521715139D}" presName="parentText" presStyleLbl="node1" presStyleIdx="4" presStyleCnt="5">
        <dgm:presLayoutVars>
          <dgm:chMax val="1"/>
          <dgm:bulletEnabled val="1"/>
        </dgm:presLayoutVars>
      </dgm:prSet>
      <dgm:spPr/>
    </dgm:pt>
  </dgm:ptLst>
  <dgm:cxnLst>
    <dgm:cxn modelId="{B57A5506-2466-4F24-9E6E-9B3D39548E2C}" type="presOf" srcId="{15AFAB28-E437-4BB2-A240-175FECDF7AF7}" destId="{BDC4710E-DC44-44B4-9CEC-5CB82F622AB4}" srcOrd="0" destOrd="0" presId="urn:microsoft.com/office/officeart/2005/8/layout/vList5"/>
    <dgm:cxn modelId="{3111A016-798E-4792-AC18-0F5DA33748E1}" srcId="{CD4F706B-D2B8-4138-879E-731A41AB4D76}" destId="{533F110B-6CF4-47AD-9985-E24AEB06E579}" srcOrd="3" destOrd="0" parTransId="{CAAC3403-595E-4C5C-9CD6-8EDFD5CC401A}" sibTransId="{69AE20C6-A09A-413B-ABC4-19184BBDF10F}"/>
    <dgm:cxn modelId="{1897763D-44BF-4B38-8A2B-DD7DE528C0CF}" srcId="{CD4F706B-D2B8-4138-879E-731A41AB4D76}" destId="{1A2B0398-B592-4B62-8D5F-1C521715139D}" srcOrd="4" destOrd="0" parTransId="{10AF6B43-0162-42AB-B4CB-C0B8C5F83F5C}" sibTransId="{569E0109-DF9D-47F5-8CC2-4988DAA80B8B}"/>
    <dgm:cxn modelId="{300D2C5B-9F32-4100-B779-829548FE25FE}" type="presOf" srcId="{533F110B-6CF4-47AD-9985-E24AEB06E579}" destId="{75DD8201-2E95-4F0A-8059-0DF4AFF7B3AC}" srcOrd="0" destOrd="0" presId="urn:microsoft.com/office/officeart/2005/8/layout/vList5"/>
    <dgm:cxn modelId="{E8DAE049-DD16-4598-BEAC-59D75C600686}" type="presOf" srcId="{3BDAFEF0-683B-45AE-BDE1-94BFDD8BDF3B}" destId="{CAEDFDEB-172F-4802-A75E-34FA71A2B880}" srcOrd="0" destOrd="0" presId="urn:microsoft.com/office/officeart/2005/8/layout/vList5"/>
    <dgm:cxn modelId="{6DB2E64E-7229-473E-9DC9-83B3D23B1261}" srcId="{CD4F706B-D2B8-4138-879E-731A41AB4D76}" destId="{7B3FC829-9248-459B-802A-95DC286A3E0D}" srcOrd="1" destOrd="0" parTransId="{13A08DA9-09A0-4163-B094-27A3673571E2}" sibTransId="{227F49FB-B60A-4756-B57C-99C9434BEC2E}"/>
    <dgm:cxn modelId="{511C5C98-9251-4E83-BB54-B8146A2C83F2}" srcId="{CD4F706B-D2B8-4138-879E-731A41AB4D76}" destId="{3BDAFEF0-683B-45AE-BDE1-94BFDD8BDF3B}" srcOrd="2" destOrd="0" parTransId="{80A10C95-974F-4086-99FF-10179465F8B9}" sibTransId="{5029E85B-57AE-4325-8C8B-20B013E9EEF2}"/>
    <dgm:cxn modelId="{14F4A6B3-BB90-47C1-AC15-78D3AD0ED1DE}" type="presOf" srcId="{CD4F706B-D2B8-4138-879E-731A41AB4D76}" destId="{869E401F-EC8E-4107-923D-7E634D8BAED0}" srcOrd="0" destOrd="0" presId="urn:microsoft.com/office/officeart/2005/8/layout/vList5"/>
    <dgm:cxn modelId="{1478B8BB-852F-49D1-84E3-E4759EF83C24}" srcId="{CD4F706B-D2B8-4138-879E-731A41AB4D76}" destId="{15AFAB28-E437-4BB2-A240-175FECDF7AF7}" srcOrd="0" destOrd="0" parTransId="{E9480207-8615-4BFF-820E-B1D7EA199F72}" sibTransId="{459A7CC1-A038-4C12-8DF3-671B78A9435E}"/>
    <dgm:cxn modelId="{758353DA-4B48-4BB6-8D3E-C7EE4C0EAF88}" type="presOf" srcId="{7B3FC829-9248-459B-802A-95DC286A3E0D}" destId="{AB800265-5F53-4EB4-A444-2FC5C0D80BC1}" srcOrd="0" destOrd="0" presId="urn:microsoft.com/office/officeart/2005/8/layout/vList5"/>
    <dgm:cxn modelId="{60D03DEB-3666-4E20-BCAD-3C13B547F1DC}" type="presOf" srcId="{1A2B0398-B592-4B62-8D5F-1C521715139D}" destId="{0239019F-53C4-490B-85BA-DECB5C397148}" srcOrd="0" destOrd="0" presId="urn:microsoft.com/office/officeart/2005/8/layout/vList5"/>
    <dgm:cxn modelId="{0388A8B8-33E0-449F-8131-F50D4B125DAE}" type="presParOf" srcId="{869E401F-EC8E-4107-923D-7E634D8BAED0}" destId="{55535D30-4C2D-431A-99A7-72F9172881C2}" srcOrd="0" destOrd="0" presId="urn:microsoft.com/office/officeart/2005/8/layout/vList5"/>
    <dgm:cxn modelId="{7C3B86B8-E081-47BE-B9ED-69C14065A4E0}" type="presParOf" srcId="{55535D30-4C2D-431A-99A7-72F9172881C2}" destId="{BDC4710E-DC44-44B4-9CEC-5CB82F622AB4}" srcOrd="0" destOrd="0" presId="urn:microsoft.com/office/officeart/2005/8/layout/vList5"/>
    <dgm:cxn modelId="{78DFC154-61F8-46BC-9768-6781466BB9A0}" type="presParOf" srcId="{869E401F-EC8E-4107-923D-7E634D8BAED0}" destId="{4A1967F8-A08E-4AC4-95A9-4877901954C6}" srcOrd="1" destOrd="0" presId="urn:microsoft.com/office/officeart/2005/8/layout/vList5"/>
    <dgm:cxn modelId="{DC0E2369-BBF8-4C45-A322-D826E8E0A8B5}" type="presParOf" srcId="{869E401F-EC8E-4107-923D-7E634D8BAED0}" destId="{B614368D-21A2-489C-8B52-363FCEBE16CB}" srcOrd="2" destOrd="0" presId="urn:microsoft.com/office/officeart/2005/8/layout/vList5"/>
    <dgm:cxn modelId="{4BE56785-642C-412F-B688-004F4A9B826A}" type="presParOf" srcId="{B614368D-21A2-489C-8B52-363FCEBE16CB}" destId="{AB800265-5F53-4EB4-A444-2FC5C0D80BC1}" srcOrd="0" destOrd="0" presId="urn:microsoft.com/office/officeart/2005/8/layout/vList5"/>
    <dgm:cxn modelId="{BA0DE009-8C4C-4B89-9C11-6069103D5E39}" type="presParOf" srcId="{869E401F-EC8E-4107-923D-7E634D8BAED0}" destId="{2E1E3C4E-32FA-4D4D-9A48-F9E818FC6ECF}" srcOrd="3" destOrd="0" presId="urn:microsoft.com/office/officeart/2005/8/layout/vList5"/>
    <dgm:cxn modelId="{2E657D3D-A09A-425C-BC3B-750ACAC88D2F}" type="presParOf" srcId="{869E401F-EC8E-4107-923D-7E634D8BAED0}" destId="{0757B54F-2870-451E-9B1A-B566EE0B8BB5}" srcOrd="4" destOrd="0" presId="urn:microsoft.com/office/officeart/2005/8/layout/vList5"/>
    <dgm:cxn modelId="{4E7453C8-AB86-4801-9405-575F2C66B2B8}" type="presParOf" srcId="{0757B54F-2870-451E-9B1A-B566EE0B8BB5}" destId="{CAEDFDEB-172F-4802-A75E-34FA71A2B880}" srcOrd="0" destOrd="0" presId="urn:microsoft.com/office/officeart/2005/8/layout/vList5"/>
    <dgm:cxn modelId="{E5513D07-FC95-439B-AFFB-5FEF557DEEA1}" type="presParOf" srcId="{869E401F-EC8E-4107-923D-7E634D8BAED0}" destId="{14C1ADDD-A396-4B8B-8586-0959F0452F44}" srcOrd="5" destOrd="0" presId="urn:microsoft.com/office/officeart/2005/8/layout/vList5"/>
    <dgm:cxn modelId="{6061244B-E734-471B-A7C4-15AA06F54E2C}" type="presParOf" srcId="{869E401F-EC8E-4107-923D-7E634D8BAED0}" destId="{2B47A9F1-F3BE-43AD-A566-B7C6D36A25DD}" srcOrd="6" destOrd="0" presId="urn:microsoft.com/office/officeart/2005/8/layout/vList5"/>
    <dgm:cxn modelId="{55DA9912-A033-46A8-92A2-D090E6507B24}" type="presParOf" srcId="{2B47A9F1-F3BE-43AD-A566-B7C6D36A25DD}" destId="{75DD8201-2E95-4F0A-8059-0DF4AFF7B3AC}" srcOrd="0" destOrd="0" presId="urn:microsoft.com/office/officeart/2005/8/layout/vList5"/>
    <dgm:cxn modelId="{3C7F2736-67E5-4A3E-A60C-0019B0071AF5}" type="presParOf" srcId="{869E401F-EC8E-4107-923D-7E634D8BAED0}" destId="{D81CECDD-5107-4C5E-9914-25347FC44612}" srcOrd="7" destOrd="0" presId="urn:microsoft.com/office/officeart/2005/8/layout/vList5"/>
    <dgm:cxn modelId="{4C19E672-B9F0-4113-B70B-91796ADD1AD2}" type="presParOf" srcId="{869E401F-EC8E-4107-923D-7E634D8BAED0}" destId="{9D616546-BC4A-44B9-874F-5463A061CDD7}" srcOrd="8" destOrd="0" presId="urn:microsoft.com/office/officeart/2005/8/layout/vList5"/>
    <dgm:cxn modelId="{5893DE87-0AFC-4B43-A593-28E7D633BDE8}" type="presParOf" srcId="{9D616546-BC4A-44B9-874F-5463A061CDD7}" destId="{0239019F-53C4-490B-85BA-DECB5C397148}" srcOrd="0"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62191F-6990-487F-9C87-EC3317B341BC}" type="doc">
      <dgm:prSet loTypeId="urn:microsoft.com/office/officeart/2008/layout/BendingPictureBlocks" loCatId="picture" qsTypeId="urn:microsoft.com/office/officeart/2005/8/quickstyle/simple1" qsCatId="simple" csTypeId="urn:microsoft.com/office/officeart/2005/8/colors/colorful2" csCatId="colorful" phldr="1"/>
      <dgm:spPr/>
      <dgm:t>
        <a:bodyPr/>
        <a:lstStyle/>
        <a:p>
          <a:endParaRPr lang="nl-BE"/>
        </a:p>
      </dgm:t>
    </dgm:pt>
    <dgm:pt modelId="{CA590377-6711-4E6C-B8BB-D50B17AA5E3C}">
      <dgm:prSet phldrT="[Tekst]"/>
      <dgm:spPr/>
      <dgm:t>
        <a:bodyPr/>
        <a:lstStyle/>
        <a:p>
          <a:r>
            <a:rPr lang="nl-BE" dirty="0"/>
            <a:t>Materiele beveiliging</a:t>
          </a:r>
        </a:p>
        <a:p>
          <a:r>
            <a:rPr lang="nl-BE" dirty="0"/>
            <a:t>(bv. gebouw)</a:t>
          </a:r>
        </a:p>
      </dgm:t>
    </dgm:pt>
    <dgm:pt modelId="{022EC458-ED91-4873-A782-8E14DAFA2F50}" type="parTrans" cxnId="{6D7170E8-9384-40FB-8D60-516CC979EFE8}">
      <dgm:prSet/>
      <dgm:spPr/>
      <dgm:t>
        <a:bodyPr/>
        <a:lstStyle/>
        <a:p>
          <a:endParaRPr lang="nl-BE"/>
        </a:p>
      </dgm:t>
    </dgm:pt>
    <dgm:pt modelId="{28D843B2-B023-4D36-A2AB-D40D90CD779A}" type="sibTrans" cxnId="{6D7170E8-9384-40FB-8D60-516CC979EFE8}">
      <dgm:prSet/>
      <dgm:spPr/>
      <dgm:t>
        <a:bodyPr/>
        <a:lstStyle/>
        <a:p>
          <a:endParaRPr lang="nl-BE"/>
        </a:p>
      </dgm:t>
    </dgm:pt>
    <dgm:pt modelId="{0B57BB2C-3E4C-4DBB-99F8-CE29252F6D5F}">
      <dgm:prSet phldrT="[Tekst]"/>
      <dgm:spPr/>
      <dgm:t>
        <a:bodyPr/>
        <a:lstStyle/>
        <a:p>
          <a:r>
            <a:rPr lang="nl-BE" dirty="0"/>
            <a:t>Relationele beveiliging</a:t>
          </a:r>
        </a:p>
        <a:p>
          <a:r>
            <a:rPr lang="nl-BE" dirty="0"/>
            <a:t>(</a:t>
          </a:r>
          <a:r>
            <a:rPr lang="nl-BE" dirty="0" err="1"/>
            <a:t>staff</a:t>
          </a:r>
          <a:r>
            <a:rPr lang="nl-BE" dirty="0"/>
            <a:t>/</a:t>
          </a:r>
          <a:r>
            <a:rPr lang="nl-BE" dirty="0" err="1"/>
            <a:t>patient</a:t>
          </a:r>
          <a:r>
            <a:rPr lang="nl-BE" dirty="0"/>
            <a:t>)</a:t>
          </a:r>
        </a:p>
      </dgm:t>
    </dgm:pt>
    <dgm:pt modelId="{2AE48824-8EA7-4601-BA3A-E9F1E44F4D8D}" type="parTrans" cxnId="{7553C251-CF0B-4812-A7F6-63F28493F6DE}">
      <dgm:prSet/>
      <dgm:spPr/>
      <dgm:t>
        <a:bodyPr/>
        <a:lstStyle/>
        <a:p>
          <a:endParaRPr lang="nl-BE"/>
        </a:p>
      </dgm:t>
    </dgm:pt>
    <dgm:pt modelId="{417EFED7-5259-43C7-AED3-933521FC77BD}" type="sibTrans" cxnId="{7553C251-CF0B-4812-A7F6-63F28493F6DE}">
      <dgm:prSet/>
      <dgm:spPr/>
      <dgm:t>
        <a:bodyPr/>
        <a:lstStyle/>
        <a:p>
          <a:endParaRPr lang="nl-BE"/>
        </a:p>
      </dgm:t>
    </dgm:pt>
    <dgm:pt modelId="{527F7D34-5334-4C49-B7D5-F2BDDA0AF77E}">
      <dgm:prSet phldrT="[Tekst]"/>
      <dgm:spPr/>
      <dgm:t>
        <a:bodyPr/>
        <a:lstStyle/>
        <a:p>
          <a:r>
            <a:rPr lang="nl-BE" dirty="0"/>
            <a:t>Procedurele beveiliging</a:t>
          </a:r>
        </a:p>
        <a:p>
          <a:r>
            <a:rPr lang="nl-BE" dirty="0"/>
            <a:t>(bv. UDS, screening bezoek)</a:t>
          </a:r>
        </a:p>
      </dgm:t>
    </dgm:pt>
    <dgm:pt modelId="{909FD601-3EC4-4D2D-B1BE-4281DB2825E8}" type="parTrans" cxnId="{BF0CD444-B33D-474F-988D-F61BFE7B712F}">
      <dgm:prSet/>
      <dgm:spPr/>
      <dgm:t>
        <a:bodyPr/>
        <a:lstStyle/>
        <a:p>
          <a:endParaRPr lang="nl-BE"/>
        </a:p>
      </dgm:t>
    </dgm:pt>
    <dgm:pt modelId="{3372FFFB-9377-4550-8144-6EDF3706468B}" type="sibTrans" cxnId="{BF0CD444-B33D-474F-988D-F61BFE7B712F}">
      <dgm:prSet/>
      <dgm:spPr/>
      <dgm:t>
        <a:bodyPr/>
        <a:lstStyle/>
        <a:p>
          <a:endParaRPr lang="nl-BE"/>
        </a:p>
      </dgm:t>
    </dgm:pt>
    <dgm:pt modelId="{CB60DCC8-D2E9-428F-AD04-57F286D41130}" type="pres">
      <dgm:prSet presAssocID="{4562191F-6990-487F-9C87-EC3317B341BC}" presName="Name0" presStyleCnt="0">
        <dgm:presLayoutVars>
          <dgm:dir/>
          <dgm:resizeHandles/>
        </dgm:presLayoutVars>
      </dgm:prSet>
      <dgm:spPr/>
    </dgm:pt>
    <dgm:pt modelId="{1AE6583F-C791-4615-803C-546D16177A05}" type="pres">
      <dgm:prSet presAssocID="{CA590377-6711-4E6C-B8BB-D50B17AA5E3C}" presName="composite" presStyleCnt="0"/>
      <dgm:spPr/>
    </dgm:pt>
    <dgm:pt modelId="{46D8141F-D8D3-4A35-AAA1-620CD7F384BB}" type="pres">
      <dgm:prSet presAssocID="{CA590377-6711-4E6C-B8BB-D50B17AA5E3C}" presName="rect1" presStyleLbl="bgImgPlace1" presStyleIdx="0" presStyleCnt="3" custLinFactNeighborX="-11163" custLinFactNeighborY="28851"/>
      <dgm:spPr>
        <a:blipFill>
          <a:blip xmlns:r="http://schemas.openxmlformats.org/officeDocument/2006/relationships" r:embed="rId1"/>
          <a:srcRect/>
          <a:stretch>
            <a:fillRect l="-13000" r="-13000"/>
          </a:stretch>
        </a:blipFill>
      </dgm:spPr>
      <dgm:extLst>
        <a:ext uri="{E40237B7-FDA0-4F09-8148-C483321AD2D9}">
          <dgm14:cNvPr xmlns:dgm14="http://schemas.microsoft.com/office/drawing/2010/diagram" id="0" name="" descr="Close-up van kippengaas"/>
        </a:ext>
      </dgm:extLst>
    </dgm:pt>
    <dgm:pt modelId="{C4327724-D264-4E3B-B547-AFA01BB913F8}" type="pres">
      <dgm:prSet presAssocID="{CA590377-6711-4E6C-B8BB-D50B17AA5E3C}" presName="rect2" presStyleLbl="node1" presStyleIdx="0" presStyleCnt="3" custLinFactNeighborX="-63728" custLinFactNeighborY="8083">
        <dgm:presLayoutVars>
          <dgm:bulletEnabled val="1"/>
        </dgm:presLayoutVars>
      </dgm:prSet>
      <dgm:spPr/>
    </dgm:pt>
    <dgm:pt modelId="{46101EAB-C88F-4AA9-8E21-31E6700CB0AB}" type="pres">
      <dgm:prSet presAssocID="{28D843B2-B023-4D36-A2AB-D40D90CD779A}" presName="sibTrans" presStyleCnt="0"/>
      <dgm:spPr/>
    </dgm:pt>
    <dgm:pt modelId="{13C6E44E-BD47-4B10-95F4-AAABE121538F}" type="pres">
      <dgm:prSet presAssocID="{0B57BB2C-3E4C-4DBB-99F8-CE29252F6D5F}" presName="composite" presStyleCnt="0"/>
      <dgm:spPr/>
    </dgm:pt>
    <dgm:pt modelId="{15AB66B8-FE53-4F2D-B259-B4C22B11BCCD}" type="pres">
      <dgm:prSet presAssocID="{0B57BB2C-3E4C-4DBB-99F8-CE29252F6D5F}" presName="rect1" presStyleLbl="bgImgPlace1" presStyleIdx="1" presStyleCnt="3" custLinFactNeighborX="31594" custLinFactNeighborY="27901"/>
      <dgm:spPr>
        <a:blipFill>
          <a:blip xmlns:r="http://schemas.openxmlformats.org/officeDocument/2006/relationships" r:embed="rId2"/>
          <a:srcRect/>
          <a:stretch>
            <a:fillRect l="-13000" r="-13000"/>
          </a:stretch>
        </a:blipFill>
      </dgm:spPr>
      <dgm:extLst>
        <a:ext uri="{E40237B7-FDA0-4F09-8148-C483321AD2D9}">
          <dgm14:cNvPr xmlns:dgm14="http://schemas.microsoft.com/office/drawing/2010/diagram" id="0" name="" descr="Verpleegkundige die de hand van een patiënt vasthoudt"/>
        </a:ext>
      </dgm:extLst>
    </dgm:pt>
    <dgm:pt modelId="{D6D730F3-DE4E-400D-8356-D786D5E0EE14}" type="pres">
      <dgm:prSet presAssocID="{0B57BB2C-3E4C-4DBB-99F8-CE29252F6D5F}" presName="rect2" presStyleLbl="node1" presStyleIdx="1" presStyleCnt="3" custLinFactNeighborX="19353" custLinFactNeighborY="4934">
        <dgm:presLayoutVars>
          <dgm:bulletEnabled val="1"/>
        </dgm:presLayoutVars>
      </dgm:prSet>
      <dgm:spPr/>
    </dgm:pt>
    <dgm:pt modelId="{9955C0FC-55F7-4A50-B845-F65079A3B858}" type="pres">
      <dgm:prSet presAssocID="{417EFED7-5259-43C7-AED3-933521FC77BD}" presName="sibTrans" presStyleCnt="0"/>
      <dgm:spPr/>
    </dgm:pt>
    <dgm:pt modelId="{468B5A8D-002A-4353-82F6-5282D8D00BE7}" type="pres">
      <dgm:prSet presAssocID="{527F7D34-5334-4C49-B7D5-F2BDDA0AF77E}" presName="composite" presStyleCnt="0"/>
      <dgm:spPr/>
    </dgm:pt>
    <dgm:pt modelId="{B9C94603-2B0C-4A3F-871D-3CDEF116CA0B}" type="pres">
      <dgm:prSet presAssocID="{527F7D34-5334-4C49-B7D5-F2BDDA0AF77E}" presName="rect1" presStyleLbl="bgImgPlace1" presStyleIdx="2" presStyleCnt="3" custLinFactNeighborX="797" custLinFactNeighborY="2801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6000" r="-6000"/>
          </a:stretch>
        </a:blipFill>
      </dgm:spPr>
      <dgm:extLst>
        <a:ext uri="{E40237B7-FDA0-4F09-8148-C483321AD2D9}">
          <dgm14:cNvPr xmlns:dgm14="http://schemas.microsoft.com/office/drawing/2010/diagram" id="0" name="" descr="Een rij monsters voor medische tests"/>
        </a:ext>
      </dgm:extLst>
    </dgm:pt>
    <dgm:pt modelId="{9839FDFD-72B8-4D2A-99B4-2ED0A7374769}" type="pres">
      <dgm:prSet presAssocID="{527F7D34-5334-4C49-B7D5-F2BDDA0AF77E}" presName="rect2" presStyleLbl="node1" presStyleIdx="2" presStyleCnt="3" custLinFactNeighborX="-45200" custLinFactNeighborY="997">
        <dgm:presLayoutVars>
          <dgm:bulletEnabled val="1"/>
        </dgm:presLayoutVars>
      </dgm:prSet>
      <dgm:spPr/>
    </dgm:pt>
  </dgm:ptLst>
  <dgm:cxnLst>
    <dgm:cxn modelId="{E927CA62-B4C5-D54E-83C7-603172DCF744}" type="presOf" srcId="{0B57BB2C-3E4C-4DBB-99F8-CE29252F6D5F}" destId="{D6D730F3-DE4E-400D-8356-D786D5E0EE14}" srcOrd="0" destOrd="0" presId="urn:microsoft.com/office/officeart/2008/layout/BendingPictureBlocks"/>
    <dgm:cxn modelId="{BF0CD444-B33D-474F-988D-F61BFE7B712F}" srcId="{4562191F-6990-487F-9C87-EC3317B341BC}" destId="{527F7D34-5334-4C49-B7D5-F2BDDA0AF77E}" srcOrd="2" destOrd="0" parTransId="{909FD601-3EC4-4D2D-B1BE-4281DB2825E8}" sibTransId="{3372FFFB-9377-4550-8144-6EDF3706468B}"/>
    <dgm:cxn modelId="{7553C251-CF0B-4812-A7F6-63F28493F6DE}" srcId="{4562191F-6990-487F-9C87-EC3317B341BC}" destId="{0B57BB2C-3E4C-4DBB-99F8-CE29252F6D5F}" srcOrd="1" destOrd="0" parTransId="{2AE48824-8EA7-4601-BA3A-E9F1E44F4D8D}" sibTransId="{417EFED7-5259-43C7-AED3-933521FC77BD}"/>
    <dgm:cxn modelId="{6237BEA0-80FD-8C4C-A7DD-E0B33AC88FFE}" type="presOf" srcId="{527F7D34-5334-4C49-B7D5-F2BDDA0AF77E}" destId="{9839FDFD-72B8-4D2A-99B4-2ED0A7374769}" srcOrd="0" destOrd="0" presId="urn:microsoft.com/office/officeart/2008/layout/BendingPictureBlocks"/>
    <dgm:cxn modelId="{7292BFA1-0852-864C-98AF-15705A0BF625}" type="presOf" srcId="{CA590377-6711-4E6C-B8BB-D50B17AA5E3C}" destId="{C4327724-D264-4E3B-B547-AFA01BB913F8}" srcOrd="0" destOrd="0" presId="urn:microsoft.com/office/officeart/2008/layout/BendingPictureBlocks"/>
    <dgm:cxn modelId="{93754FCB-F347-424A-8077-A57ABEAED6A8}" type="presOf" srcId="{4562191F-6990-487F-9C87-EC3317B341BC}" destId="{CB60DCC8-D2E9-428F-AD04-57F286D41130}" srcOrd="0" destOrd="0" presId="urn:microsoft.com/office/officeart/2008/layout/BendingPictureBlocks"/>
    <dgm:cxn modelId="{6D7170E8-9384-40FB-8D60-516CC979EFE8}" srcId="{4562191F-6990-487F-9C87-EC3317B341BC}" destId="{CA590377-6711-4E6C-B8BB-D50B17AA5E3C}" srcOrd="0" destOrd="0" parTransId="{022EC458-ED91-4873-A782-8E14DAFA2F50}" sibTransId="{28D843B2-B023-4D36-A2AB-D40D90CD779A}"/>
    <dgm:cxn modelId="{D555156B-F99E-1D4C-A491-8D6D47BA980E}" type="presParOf" srcId="{CB60DCC8-D2E9-428F-AD04-57F286D41130}" destId="{1AE6583F-C791-4615-803C-546D16177A05}" srcOrd="0" destOrd="0" presId="urn:microsoft.com/office/officeart/2008/layout/BendingPictureBlocks"/>
    <dgm:cxn modelId="{1CA31000-9A88-2141-A2CF-69EF2CA09667}" type="presParOf" srcId="{1AE6583F-C791-4615-803C-546D16177A05}" destId="{46D8141F-D8D3-4A35-AAA1-620CD7F384BB}" srcOrd="0" destOrd="0" presId="urn:microsoft.com/office/officeart/2008/layout/BendingPictureBlocks"/>
    <dgm:cxn modelId="{6E12F04B-5F5F-E34B-BDB6-453C89575228}" type="presParOf" srcId="{1AE6583F-C791-4615-803C-546D16177A05}" destId="{C4327724-D264-4E3B-B547-AFA01BB913F8}" srcOrd="1" destOrd="0" presId="urn:microsoft.com/office/officeart/2008/layout/BendingPictureBlocks"/>
    <dgm:cxn modelId="{D64AAE3C-1D6C-5947-9427-8C34E3EE11A0}" type="presParOf" srcId="{CB60DCC8-D2E9-428F-AD04-57F286D41130}" destId="{46101EAB-C88F-4AA9-8E21-31E6700CB0AB}" srcOrd="1" destOrd="0" presId="urn:microsoft.com/office/officeart/2008/layout/BendingPictureBlocks"/>
    <dgm:cxn modelId="{5B5148CE-373C-4B4E-B827-6A35E5AE829B}" type="presParOf" srcId="{CB60DCC8-D2E9-428F-AD04-57F286D41130}" destId="{13C6E44E-BD47-4B10-95F4-AAABE121538F}" srcOrd="2" destOrd="0" presId="urn:microsoft.com/office/officeart/2008/layout/BendingPictureBlocks"/>
    <dgm:cxn modelId="{81FB9F16-7D3C-904D-BFA2-A02812B644EF}" type="presParOf" srcId="{13C6E44E-BD47-4B10-95F4-AAABE121538F}" destId="{15AB66B8-FE53-4F2D-B259-B4C22B11BCCD}" srcOrd="0" destOrd="0" presId="urn:microsoft.com/office/officeart/2008/layout/BendingPictureBlocks"/>
    <dgm:cxn modelId="{774FF63D-C961-344E-B924-9A1AD8B51F71}" type="presParOf" srcId="{13C6E44E-BD47-4B10-95F4-AAABE121538F}" destId="{D6D730F3-DE4E-400D-8356-D786D5E0EE14}" srcOrd="1" destOrd="0" presId="urn:microsoft.com/office/officeart/2008/layout/BendingPictureBlocks"/>
    <dgm:cxn modelId="{4C43E5D6-64C7-1349-9F85-637B74BDF3E6}" type="presParOf" srcId="{CB60DCC8-D2E9-428F-AD04-57F286D41130}" destId="{9955C0FC-55F7-4A50-B845-F65079A3B858}" srcOrd="3" destOrd="0" presId="urn:microsoft.com/office/officeart/2008/layout/BendingPictureBlocks"/>
    <dgm:cxn modelId="{54453E27-5EC1-7E46-AB13-C240FB7A4D2A}" type="presParOf" srcId="{CB60DCC8-D2E9-428F-AD04-57F286D41130}" destId="{468B5A8D-002A-4353-82F6-5282D8D00BE7}" srcOrd="4" destOrd="0" presId="urn:microsoft.com/office/officeart/2008/layout/BendingPictureBlocks"/>
    <dgm:cxn modelId="{370FC5DC-DFE1-8B46-BE9F-883D313E1E42}" type="presParOf" srcId="{468B5A8D-002A-4353-82F6-5282D8D00BE7}" destId="{B9C94603-2B0C-4A3F-871D-3CDEF116CA0B}" srcOrd="0" destOrd="0" presId="urn:microsoft.com/office/officeart/2008/layout/BendingPictureBlocks"/>
    <dgm:cxn modelId="{23A49078-6927-9740-BE5C-68D9F25913D7}" type="presParOf" srcId="{468B5A8D-002A-4353-82F6-5282D8D00BE7}" destId="{9839FDFD-72B8-4D2A-99B4-2ED0A7374769}" srcOrd="1" destOrd="0" presId="urn:microsoft.com/office/officeart/2008/layout/BendingPictureBlock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812C27-0561-4EB1-8331-575728A2AAAC}" type="doc">
      <dgm:prSet loTypeId="urn:microsoft.com/office/officeart/2018/2/layout/IconVerticalSolidList" loCatId="icon" qsTypeId="urn:microsoft.com/office/officeart/2005/8/quickstyle/simple1" qsCatId="simple" csTypeId="urn:microsoft.com/office/officeart/2005/8/colors/accent5_5" csCatId="accent5" phldr="1"/>
      <dgm:spPr/>
      <dgm:t>
        <a:bodyPr/>
        <a:lstStyle/>
        <a:p>
          <a:endParaRPr lang="en-US"/>
        </a:p>
      </dgm:t>
    </dgm:pt>
    <dgm:pt modelId="{43E83EAF-8762-4AEB-BC34-744761D5C986}">
      <dgm:prSet/>
      <dgm:spPr/>
      <dgm:t>
        <a:bodyPr/>
        <a:lstStyle/>
        <a:p>
          <a:pPr>
            <a:lnSpc>
              <a:spcPct val="100000"/>
            </a:lnSpc>
          </a:pPr>
          <a:r>
            <a:rPr lang="en-IE" b="0" dirty="0" err="1">
              <a:latin typeface="Calibri Light" panose="020F0302020204030204" pitchFamily="34" charset="0"/>
              <a:cs typeface="Calibri Light" panose="020F0302020204030204" pitchFamily="34" charset="0"/>
            </a:rPr>
            <a:t>Gestructureerde</a:t>
          </a:r>
          <a:r>
            <a:rPr lang="en-IE" b="0" dirty="0">
              <a:latin typeface="Calibri Light" panose="020F0302020204030204" pitchFamily="34" charset="0"/>
              <a:cs typeface="Calibri Light" panose="020F0302020204030204" pitchFamily="34" charset="0"/>
            </a:rPr>
            <a:t> </a:t>
          </a:r>
          <a:r>
            <a:rPr lang="en-IE" b="0" dirty="0" err="1">
              <a:latin typeface="Calibri Light" panose="020F0302020204030204" pitchFamily="34" charset="0"/>
              <a:cs typeface="Calibri Light" panose="020F0302020204030204" pitchFamily="34" charset="0"/>
            </a:rPr>
            <a:t>manier</a:t>
          </a:r>
          <a:r>
            <a:rPr lang="en-IE" b="0" dirty="0">
              <a:latin typeface="Calibri Light" panose="020F0302020204030204" pitchFamily="34" charset="0"/>
              <a:cs typeface="Calibri Light" panose="020F0302020204030204" pitchFamily="34" charset="0"/>
            </a:rPr>
            <a:t> om </a:t>
          </a:r>
          <a:r>
            <a:rPr lang="en-IE" b="0" dirty="0" err="1">
              <a:latin typeface="Calibri Light" panose="020F0302020204030204" pitchFamily="34" charset="0"/>
              <a:cs typeface="Calibri Light" panose="020F0302020204030204" pitchFamily="34" charset="0"/>
            </a:rPr>
            <a:t>beveiligingsniveau</a:t>
          </a:r>
          <a:r>
            <a:rPr lang="en-IE" b="0" dirty="0">
              <a:latin typeface="Calibri Light" panose="020F0302020204030204" pitchFamily="34" charset="0"/>
              <a:cs typeface="Calibri Light" panose="020F0302020204030204" pitchFamily="34" charset="0"/>
            </a:rPr>
            <a:t> in </a:t>
          </a:r>
          <a:r>
            <a:rPr lang="en-IE" b="0" dirty="0" err="1">
              <a:latin typeface="Calibri Light" panose="020F0302020204030204" pitchFamily="34" charset="0"/>
              <a:cs typeface="Calibri Light" panose="020F0302020204030204" pitchFamily="34" charset="0"/>
            </a:rPr>
            <a:t>te</a:t>
          </a:r>
          <a:r>
            <a:rPr lang="en-IE" b="0" dirty="0">
              <a:latin typeface="Calibri Light" panose="020F0302020204030204" pitchFamily="34" charset="0"/>
              <a:cs typeface="Calibri Light" panose="020F0302020204030204" pitchFamily="34" charset="0"/>
            </a:rPr>
            <a:t> </a:t>
          </a:r>
          <a:r>
            <a:rPr lang="en-IE" b="0" dirty="0" err="1">
              <a:latin typeface="Calibri Light" panose="020F0302020204030204" pitchFamily="34" charset="0"/>
              <a:cs typeface="Calibri Light" panose="020F0302020204030204" pitchFamily="34" charset="0"/>
            </a:rPr>
            <a:t>schatten</a:t>
          </a:r>
          <a:endParaRPr lang="en-US" dirty="0">
            <a:latin typeface="Calibri Light" panose="020F0302020204030204" pitchFamily="34" charset="0"/>
            <a:cs typeface="Calibri Light" panose="020F0302020204030204" pitchFamily="34" charset="0"/>
          </a:endParaRPr>
        </a:p>
      </dgm:t>
    </dgm:pt>
    <dgm:pt modelId="{D07F43EC-78A3-4629-8831-B241B11E74AE}" type="parTrans" cxnId="{70E09460-5D2D-4733-8FB9-01DA195480E7}">
      <dgm:prSet/>
      <dgm:spPr/>
      <dgm:t>
        <a:bodyPr/>
        <a:lstStyle/>
        <a:p>
          <a:endParaRPr lang="en-US">
            <a:latin typeface="Calibri Light" panose="020F0302020204030204" pitchFamily="34" charset="0"/>
            <a:cs typeface="Calibri Light" panose="020F0302020204030204" pitchFamily="34" charset="0"/>
          </a:endParaRPr>
        </a:p>
      </dgm:t>
    </dgm:pt>
    <dgm:pt modelId="{40A603AA-CAB2-48A0-8E1E-0267F990438A}" type="sibTrans" cxnId="{70E09460-5D2D-4733-8FB9-01DA195480E7}">
      <dgm:prSet/>
      <dgm:spPr/>
      <dgm:t>
        <a:bodyPr/>
        <a:lstStyle/>
        <a:p>
          <a:endParaRPr lang="en-US">
            <a:latin typeface="Calibri Light" panose="020F0302020204030204" pitchFamily="34" charset="0"/>
            <a:cs typeface="Calibri Light" panose="020F0302020204030204" pitchFamily="34" charset="0"/>
          </a:endParaRPr>
        </a:p>
      </dgm:t>
    </dgm:pt>
    <dgm:pt modelId="{C10D2E49-A1EF-44B2-B489-48D51576E6A5}">
      <dgm:prSet/>
      <dgm:spPr/>
      <dgm:t>
        <a:bodyPr/>
        <a:lstStyle/>
        <a:p>
          <a:pPr>
            <a:lnSpc>
              <a:spcPct val="100000"/>
            </a:lnSpc>
          </a:pPr>
          <a:r>
            <a:rPr lang="en-IE" dirty="0" err="1">
              <a:latin typeface="Calibri Light" panose="020F0302020204030204" pitchFamily="34" charset="0"/>
              <a:cs typeface="Calibri Light" panose="020F0302020204030204" pitchFamily="34" charset="0"/>
            </a:rPr>
            <a:t>Onderbouwen</a:t>
          </a:r>
          <a:r>
            <a:rPr lang="en-IE" dirty="0">
              <a:latin typeface="Calibri Light" panose="020F0302020204030204" pitchFamily="34" charset="0"/>
              <a:cs typeface="Calibri Light" panose="020F0302020204030204" pitchFamily="34" charset="0"/>
            </a:rPr>
            <a:t> </a:t>
          </a:r>
          <a:r>
            <a:rPr lang="en-IE" dirty="0" err="1">
              <a:latin typeface="Calibri Light" panose="020F0302020204030204" pitchFamily="34" charset="0"/>
              <a:cs typeface="Calibri Light" panose="020F0302020204030204" pitchFamily="34" charset="0"/>
            </a:rPr>
            <a:t>belissingen</a:t>
          </a:r>
          <a:r>
            <a:rPr lang="en-IE" dirty="0">
              <a:latin typeface="Calibri Light" panose="020F0302020204030204" pitchFamily="34" charset="0"/>
              <a:cs typeface="Calibri Light" panose="020F0302020204030204" pitchFamily="34" charset="0"/>
            </a:rPr>
            <a:t> </a:t>
          </a:r>
          <a:r>
            <a:rPr lang="en-IE" dirty="0" err="1">
              <a:latin typeface="Calibri Light" panose="020F0302020204030204" pitchFamily="34" charset="0"/>
              <a:cs typeface="Calibri Light" panose="020F0302020204030204" pitchFamily="34" charset="0"/>
            </a:rPr>
            <a:t>wel</a:t>
          </a:r>
          <a:r>
            <a:rPr lang="en-IE" dirty="0">
              <a:latin typeface="Calibri Light" panose="020F0302020204030204" pitchFamily="34" charset="0"/>
              <a:cs typeface="Calibri Light" panose="020F0302020204030204" pitchFamily="34" charset="0"/>
            </a:rPr>
            <a:t> of </a:t>
          </a:r>
          <a:r>
            <a:rPr lang="en-IE" dirty="0" err="1">
              <a:latin typeface="Calibri Light" panose="020F0302020204030204" pitchFamily="34" charset="0"/>
              <a:cs typeface="Calibri Light" panose="020F0302020204030204" pitchFamily="34" charset="0"/>
            </a:rPr>
            <a:t>geen</a:t>
          </a:r>
          <a:r>
            <a:rPr lang="en-IE" dirty="0">
              <a:latin typeface="Calibri Light" panose="020F0302020204030204" pitchFamily="34" charset="0"/>
              <a:cs typeface="Calibri Light" panose="020F0302020204030204" pitchFamily="34" charset="0"/>
            </a:rPr>
            <a:t> </a:t>
          </a:r>
          <a:r>
            <a:rPr lang="en-IE" dirty="0" err="1">
              <a:latin typeface="Calibri Light" panose="020F0302020204030204" pitchFamily="34" charset="0"/>
              <a:cs typeface="Calibri Light" panose="020F0302020204030204" pitchFamily="34" charset="0"/>
            </a:rPr>
            <a:t>opname</a:t>
          </a:r>
          <a:r>
            <a:rPr lang="en-IE" dirty="0">
              <a:latin typeface="Calibri Light" panose="020F0302020204030204" pitchFamily="34" charset="0"/>
              <a:cs typeface="Calibri Light" panose="020F0302020204030204" pitchFamily="34" charset="0"/>
            </a:rPr>
            <a:t> </a:t>
          </a:r>
          <a:endParaRPr lang="en-US" dirty="0">
            <a:latin typeface="Calibri Light" panose="020F0302020204030204" pitchFamily="34" charset="0"/>
            <a:cs typeface="Calibri Light" panose="020F0302020204030204" pitchFamily="34" charset="0"/>
          </a:endParaRPr>
        </a:p>
      </dgm:t>
    </dgm:pt>
    <dgm:pt modelId="{3F22A690-B23C-493B-B166-AF5D6AFB1813}" type="parTrans" cxnId="{A7DA7A0F-CA74-4990-BA3F-FCDF3876DBBD}">
      <dgm:prSet/>
      <dgm:spPr/>
      <dgm:t>
        <a:bodyPr/>
        <a:lstStyle/>
        <a:p>
          <a:endParaRPr lang="en-US">
            <a:latin typeface="Calibri Light" panose="020F0302020204030204" pitchFamily="34" charset="0"/>
            <a:cs typeface="Calibri Light" panose="020F0302020204030204" pitchFamily="34" charset="0"/>
          </a:endParaRPr>
        </a:p>
      </dgm:t>
    </dgm:pt>
    <dgm:pt modelId="{A59E7CE0-313B-4D19-8488-F8B6C272E32F}" type="sibTrans" cxnId="{A7DA7A0F-CA74-4990-BA3F-FCDF3876DBBD}">
      <dgm:prSet/>
      <dgm:spPr/>
      <dgm:t>
        <a:bodyPr/>
        <a:lstStyle/>
        <a:p>
          <a:endParaRPr lang="en-US">
            <a:latin typeface="Calibri Light" panose="020F0302020204030204" pitchFamily="34" charset="0"/>
            <a:cs typeface="Calibri Light" panose="020F0302020204030204" pitchFamily="34" charset="0"/>
          </a:endParaRPr>
        </a:p>
      </dgm:t>
    </dgm:pt>
    <dgm:pt modelId="{CD627A83-B221-47F5-B607-C1CC4F7E2339}">
      <dgm:prSet/>
      <dgm:spPr/>
      <dgm:t>
        <a:bodyPr/>
        <a:lstStyle/>
        <a:p>
          <a:pPr>
            <a:lnSpc>
              <a:spcPct val="100000"/>
            </a:lnSpc>
          </a:pPr>
          <a:r>
            <a:rPr lang="en-IE" b="0">
              <a:latin typeface="Calibri Light" panose="020F0302020204030204" pitchFamily="34" charset="0"/>
              <a:cs typeface="Calibri Light" panose="020F0302020204030204" pitchFamily="34" charset="0"/>
            </a:rPr>
            <a:t>Benchmarking tussen instellingen en internationaal</a:t>
          </a:r>
          <a:endParaRPr lang="en-US">
            <a:latin typeface="Calibri Light" panose="020F0302020204030204" pitchFamily="34" charset="0"/>
            <a:cs typeface="Calibri Light" panose="020F0302020204030204" pitchFamily="34" charset="0"/>
          </a:endParaRPr>
        </a:p>
      </dgm:t>
    </dgm:pt>
    <dgm:pt modelId="{117B4A93-A58B-4E2F-8DC4-E9ED82831802}" type="parTrans" cxnId="{9F789C76-FCFE-41EA-89D1-5DEAD320184D}">
      <dgm:prSet/>
      <dgm:spPr/>
      <dgm:t>
        <a:bodyPr/>
        <a:lstStyle/>
        <a:p>
          <a:endParaRPr lang="en-US">
            <a:latin typeface="Calibri Light" panose="020F0302020204030204" pitchFamily="34" charset="0"/>
            <a:cs typeface="Calibri Light" panose="020F0302020204030204" pitchFamily="34" charset="0"/>
          </a:endParaRPr>
        </a:p>
      </dgm:t>
    </dgm:pt>
    <dgm:pt modelId="{9CB0D137-D2D9-4B2D-9590-091BB3ABDDA1}" type="sibTrans" cxnId="{9F789C76-FCFE-41EA-89D1-5DEAD320184D}">
      <dgm:prSet/>
      <dgm:spPr/>
      <dgm:t>
        <a:bodyPr/>
        <a:lstStyle/>
        <a:p>
          <a:endParaRPr lang="en-US">
            <a:latin typeface="Calibri Light" panose="020F0302020204030204" pitchFamily="34" charset="0"/>
            <a:cs typeface="Calibri Light" panose="020F0302020204030204" pitchFamily="34" charset="0"/>
          </a:endParaRPr>
        </a:p>
      </dgm:t>
    </dgm:pt>
    <dgm:pt modelId="{7C7128D2-9829-4A6E-B5E1-7B30989EDB14}" type="pres">
      <dgm:prSet presAssocID="{02812C27-0561-4EB1-8331-575728A2AAAC}" presName="root" presStyleCnt="0">
        <dgm:presLayoutVars>
          <dgm:dir/>
          <dgm:resizeHandles val="exact"/>
        </dgm:presLayoutVars>
      </dgm:prSet>
      <dgm:spPr/>
    </dgm:pt>
    <dgm:pt modelId="{A2138987-B796-4A17-871F-F5D0092E29C7}" type="pres">
      <dgm:prSet presAssocID="{43E83EAF-8762-4AEB-BC34-744761D5C986}" presName="compNode" presStyleCnt="0"/>
      <dgm:spPr/>
    </dgm:pt>
    <dgm:pt modelId="{745E114F-0A49-487E-967F-B4E022187769}" type="pres">
      <dgm:prSet presAssocID="{43E83EAF-8762-4AEB-BC34-744761D5C986}" presName="bgRect" presStyleLbl="bgShp" presStyleIdx="0" presStyleCnt="3"/>
      <dgm:spPr/>
    </dgm:pt>
    <dgm:pt modelId="{40BB101B-6437-473A-B86E-2A449A5D77D0}" type="pres">
      <dgm:prSet presAssocID="{43E83EAF-8762-4AEB-BC34-744761D5C98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ontrolelijst silhouet"/>
        </a:ext>
      </dgm:extLst>
    </dgm:pt>
    <dgm:pt modelId="{B33A0040-330F-4803-B99C-EED381065086}" type="pres">
      <dgm:prSet presAssocID="{43E83EAF-8762-4AEB-BC34-744761D5C986}" presName="spaceRect" presStyleCnt="0"/>
      <dgm:spPr/>
    </dgm:pt>
    <dgm:pt modelId="{4A321FD8-873A-4C11-8BE4-0138263C88F6}" type="pres">
      <dgm:prSet presAssocID="{43E83EAF-8762-4AEB-BC34-744761D5C986}" presName="parTx" presStyleLbl="revTx" presStyleIdx="0" presStyleCnt="3">
        <dgm:presLayoutVars>
          <dgm:chMax val="0"/>
          <dgm:chPref val="0"/>
        </dgm:presLayoutVars>
      </dgm:prSet>
      <dgm:spPr/>
    </dgm:pt>
    <dgm:pt modelId="{9BFD59BC-3E40-43DC-906E-A22DB20C1052}" type="pres">
      <dgm:prSet presAssocID="{40A603AA-CAB2-48A0-8E1E-0267F990438A}" presName="sibTrans" presStyleCnt="0"/>
      <dgm:spPr/>
    </dgm:pt>
    <dgm:pt modelId="{6BDA09E1-D4CE-4DCC-BE7C-838EA195FCC6}" type="pres">
      <dgm:prSet presAssocID="{C10D2E49-A1EF-44B2-B489-48D51576E6A5}" presName="compNode" presStyleCnt="0"/>
      <dgm:spPr/>
    </dgm:pt>
    <dgm:pt modelId="{D3C135CE-EEBB-46FD-8F44-93ECAF93989C}" type="pres">
      <dgm:prSet presAssocID="{C10D2E49-A1EF-44B2-B489-48D51576E6A5}" presName="bgRect" presStyleLbl="bgShp" presStyleIdx="1" presStyleCnt="3"/>
      <dgm:spPr/>
    </dgm:pt>
    <dgm:pt modelId="{A3B33860-8F70-44C7-8B82-53315E36AE91}" type="pres">
      <dgm:prSet presAssocID="{C10D2E49-A1EF-44B2-B489-48D51576E6A5}"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ed met effen opvulling"/>
        </a:ext>
      </dgm:extLst>
    </dgm:pt>
    <dgm:pt modelId="{CA155304-B0B1-4E21-9BE3-87DCC75DCE79}" type="pres">
      <dgm:prSet presAssocID="{C10D2E49-A1EF-44B2-B489-48D51576E6A5}" presName="spaceRect" presStyleCnt="0"/>
      <dgm:spPr/>
    </dgm:pt>
    <dgm:pt modelId="{D127E726-B8B5-46D6-85D1-DDB33D75FF20}" type="pres">
      <dgm:prSet presAssocID="{C10D2E49-A1EF-44B2-B489-48D51576E6A5}" presName="parTx" presStyleLbl="revTx" presStyleIdx="1" presStyleCnt="3">
        <dgm:presLayoutVars>
          <dgm:chMax val="0"/>
          <dgm:chPref val="0"/>
        </dgm:presLayoutVars>
      </dgm:prSet>
      <dgm:spPr/>
    </dgm:pt>
    <dgm:pt modelId="{BB47357C-7A2E-49EC-9605-D39F8D59E34B}" type="pres">
      <dgm:prSet presAssocID="{A59E7CE0-313B-4D19-8488-F8B6C272E32F}" presName="sibTrans" presStyleCnt="0"/>
      <dgm:spPr/>
    </dgm:pt>
    <dgm:pt modelId="{86018CE4-78D1-42E1-B0EB-49DB2DB0BAE5}" type="pres">
      <dgm:prSet presAssocID="{CD627A83-B221-47F5-B607-C1CC4F7E2339}" presName="compNode" presStyleCnt="0"/>
      <dgm:spPr/>
    </dgm:pt>
    <dgm:pt modelId="{B3108C06-B989-4E18-A4F8-FF9F45A05E37}" type="pres">
      <dgm:prSet presAssocID="{CD627A83-B221-47F5-B607-C1CC4F7E2339}" presName="bgRect" presStyleLbl="bgShp" presStyleIdx="2" presStyleCnt="3"/>
      <dgm:spPr/>
    </dgm:pt>
    <dgm:pt modelId="{41C721CD-AB30-4390-AA83-7A4F19AB8D4E}" type="pres">
      <dgm:prSet presAssocID="{CD627A83-B221-47F5-B607-C1CC4F7E2339}"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Earth Globe Europe-Africa"/>
        </a:ext>
      </dgm:extLst>
    </dgm:pt>
    <dgm:pt modelId="{0E01E71B-08FE-49C6-8113-CE49CCFCED85}" type="pres">
      <dgm:prSet presAssocID="{CD627A83-B221-47F5-B607-C1CC4F7E2339}" presName="spaceRect" presStyleCnt="0"/>
      <dgm:spPr/>
    </dgm:pt>
    <dgm:pt modelId="{B72A0F8B-1309-4464-AB79-1262659DA25D}" type="pres">
      <dgm:prSet presAssocID="{CD627A83-B221-47F5-B607-C1CC4F7E2339}" presName="parTx" presStyleLbl="revTx" presStyleIdx="2" presStyleCnt="3">
        <dgm:presLayoutVars>
          <dgm:chMax val="0"/>
          <dgm:chPref val="0"/>
        </dgm:presLayoutVars>
      </dgm:prSet>
      <dgm:spPr/>
    </dgm:pt>
  </dgm:ptLst>
  <dgm:cxnLst>
    <dgm:cxn modelId="{A7DA7A0F-CA74-4990-BA3F-FCDF3876DBBD}" srcId="{02812C27-0561-4EB1-8331-575728A2AAAC}" destId="{C10D2E49-A1EF-44B2-B489-48D51576E6A5}" srcOrd="1" destOrd="0" parTransId="{3F22A690-B23C-493B-B166-AF5D6AFB1813}" sibTransId="{A59E7CE0-313B-4D19-8488-F8B6C272E32F}"/>
    <dgm:cxn modelId="{70E09460-5D2D-4733-8FB9-01DA195480E7}" srcId="{02812C27-0561-4EB1-8331-575728A2AAAC}" destId="{43E83EAF-8762-4AEB-BC34-744761D5C986}" srcOrd="0" destOrd="0" parTransId="{D07F43EC-78A3-4629-8831-B241B11E74AE}" sibTransId="{40A603AA-CAB2-48A0-8E1E-0267F990438A}"/>
    <dgm:cxn modelId="{9F789C76-FCFE-41EA-89D1-5DEAD320184D}" srcId="{02812C27-0561-4EB1-8331-575728A2AAAC}" destId="{CD627A83-B221-47F5-B607-C1CC4F7E2339}" srcOrd="2" destOrd="0" parTransId="{117B4A93-A58B-4E2F-8DC4-E9ED82831802}" sibTransId="{9CB0D137-D2D9-4B2D-9590-091BB3ABDDA1}"/>
    <dgm:cxn modelId="{FBAFC380-4039-488B-A792-F2AFBC34AB6D}" type="presOf" srcId="{CD627A83-B221-47F5-B607-C1CC4F7E2339}" destId="{B72A0F8B-1309-4464-AB79-1262659DA25D}" srcOrd="0" destOrd="0" presId="urn:microsoft.com/office/officeart/2018/2/layout/IconVerticalSolidList"/>
    <dgm:cxn modelId="{9265398F-8E40-4F52-8AD2-43D295543BCC}" type="presOf" srcId="{C10D2E49-A1EF-44B2-B489-48D51576E6A5}" destId="{D127E726-B8B5-46D6-85D1-DDB33D75FF20}" srcOrd="0" destOrd="0" presId="urn:microsoft.com/office/officeart/2018/2/layout/IconVerticalSolidList"/>
    <dgm:cxn modelId="{9DA082B7-7550-4905-97B0-FE49DBA69E3B}" type="presOf" srcId="{02812C27-0561-4EB1-8331-575728A2AAAC}" destId="{7C7128D2-9829-4A6E-B5E1-7B30989EDB14}" srcOrd="0" destOrd="0" presId="urn:microsoft.com/office/officeart/2018/2/layout/IconVerticalSolidList"/>
    <dgm:cxn modelId="{23269BE9-A0DD-43B7-B239-34E1C3C54D34}" type="presOf" srcId="{43E83EAF-8762-4AEB-BC34-744761D5C986}" destId="{4A321FD8-873A-4C11-8BE4-0138263C88F6}" srcOrd="0" destOrd="0" presId="urn:microsoft.com/office/officeart/2018/2/layout/IconVerticalSolidList"/>
    <dgm:cxn modelId="{9379C8F6-3893-46B5-8A9C-6FCDD924542A}" type="presParOf" srcId="{7C7128D2-9829-4A6E-B5E1-7B30989EDB14}" destId="{A2138987-B796-4A17-871F-F5D0092E29C7}" srcOrd="0" destOrd="0" presId="urn:microsoft.com/office/officeart/2018/2/layout/IconVerticalSolidList"/>
    <dgm:cxn modelId="{D26071F1-954A-40A5-97A9-27D8330D6969}" type="presParOf" srcId="{A2138987-B796-4A17-871F-F5D0092E29C7}" destId="{745E114F-0A49-487E-967F-B4E022187769}" srcOrd="0" destOrd="0" presId="urn:microsoft.com/office/officeart/2018/2/layout/IconVerticalSolidList"/>
    <dgm:cxn modelId="{5E05E4B9-219E-491A-9C48-7BA0D1D25C87}" type="presParOf" srcId="{A2138987-B796-4A17-871F-F5D0092E29C7}" destId="{40BB101B-6437-473A-B86E-2A449A5D77D0}" srcOrd="1" destOrd="0" presId="urn:microsoft.com/office/officeart/2018/2/layout/IconVerticalSolidList"/>
    <dgm:cxn modelId="{B7065246-8094-481D-A0C7-74333AE908A7}" type="presParOf" srcId="{A2138987-B796-4A17-871F-F5D0092E29C7}" destId="{B33A0040-330F-4803-B99C-EED381065086}" srcOrd="2" destOrd="0" presId="urn:microsoft.com/office/officeart/2018/2/layout/IconVerticalSolidList"/>
    <dgm:cxn modelId="{64018E93-2D3A-4846-BF59-B9BA9D1EC271}" type="presParOf" srcId="{A2138987-B796-4A17-871F-F5D0092E29C7}" destId="{4A321FD8-873A-4C11-8BE4-0138263C88F6}" srcOrd="3" destOrd="0" presId="urn:microsoft.com/office/officeart/2018/2/layout/IconVerticalSolidList"/>
    <dgm:cxn modelId="{66E1888A-0ECC-4DC9-97C9-3E8F889839F2}" type="presParOf" srcId="{7C7128D2-9829-4A6E-B5E1-7B30989EDB14}" destId="{9BFD59BC-3E40-43DC-906E-A22DB20C1052}" srcOrd="1" destOrd="0" presId="urn:microsoft.com/office/officeart/2018/2/layout/IconVerticalSolidList"/>
    <dgm:cxn modelId="{2DA948E4-93EC-40A8-B559-1873E7FCCFF4}" type="presParOf" srcId="{7C7128D2-9829-4A6E-B5E1-7B30989EDB14}" destId="{6BDA09E1-D4CE-4DCC-BE7C-838EA195FCC6}" srcOrd="2" destOrd="0" presId="urn:microsoft.com/office/officeart/2018/2/layout/IconVerticalSolidList"/>
    <dgm:cxn modelId="{7D695788-04D3-4CFA-9404-782C49A61329}" type="presParOf" srcId="{6BDA09E1-D4CE-4DCC-BE7C-838EA195FCC6}" destId="{D3C135CE-EEBB-46FD-8F44-93ECAF93989C}" srcOrd="0" destOrd="0" presId="urn:microsoft.com/office/officeart/2018/2/layout/IconVerticalSolidList"/>
    <dgm:cxn modelId="{3D492299-9234-4CAE-A032-90A03CE3BF52}" type="presParOf" srcId="{6BDA09E1-D4CE-4DCC-BE7C-838EA195FCC6}" destId="{A3B33860-8F70-44C7-8B82-53315E36AE91}" srcOrd="1" destOrd="0" presId="urn:microsoft.com/office/officeart/2018/2/layout/IconVerticalSolidList"/>
    <dgm:cxn modelId="{825DA2D4-714B-46D3-9394-06D9D1274BB2}" type="presParOf" srcId="{6BDA09E1-D4CE-4DCC-BE7C-838EA195FCC6}" destId="{CA155304-B0B1-4E21-9BE3-87DCC75DCE79}" srcOrd="2" destOrd="0" presId="urn:microsoft.com/office/officeart/2018/2/layout/IconVerticalSolidList"/>
    <dgm:cxn modelId="{6D6AC157-CE15-4981-B746-1D6FB67B1311}" type="presParOf" srcId="{6BDA09E1-D4CE-4DCC-BE7C-838EA195FCC6}" destId="{D127E726-B8B5-46D6-85D1-DDB33D75FF20}" srcOrd="3" destOrd="0" presId="urn:microsoft.com/office/officeart/2018/2/layout/IconVerticalSolidList"/>
    <dgm:cxn modelId="{BA308778-297A-4221-912B-1D0102B4D01D}" type="presParOf" srcId="{7C7128D2-9829-4A6E-B5E1-7B30989EDB14}" destId="{BB47357C-7A2E-49EC-9605-D39F8D59E34B}" srcOrd="3" destOrd="0" presId="urn:microsoft.com/office/officeart/2018/2/layout/IconVerticalSolidList"/>
    <dgm:cxn modelId="{E20811A6-4901-4171-A9C4-D991E2E66493}" type="presParOf" srcId="{7C7128D2-9829-4A6E-B5E1-7B30989EDB14}" destId="{86018CE4-78D1-42E1-B0EB-49DB2DB0BAE5}" srcOrd="4" destOrd="0" presId="urn:microsoft.com/office/officeart/2018/2/layout/IconVerticalSolidList"/>
    <dgm:cxn modelId="{CCC1F8FE-BE7B-48D3-83DB-877ADD583044}" type="presParOf" srcId="{86018CE4-78D1-42E1-B0EB-49DB2DB0BAE5}" destId="{B3108C06-B989-4E18-A4F8-FF9F45A05E37}" srcOrd="0" destOrd="0" presId="urn:microsoft.com/office/officeart/2018/2/layout/IconVerticalSolidList"/>
    <dgm:cxn modelId="{B622047C-F81F-4B3C-87DD-997B43115152}" type="presParOf" srcId="{86018CE4-78D1-42E1-B0EB-49DB2DB0BAE5}" destId="{41C721CD-AB30-4390-AA83-7A4F19AB8D4E}" srcOrd="1" destOrd="0" presId="urn:microsoft.com/office/officeart/2018/2/layout/IconVerticalSolidList"/>
    <dgm:cxn modelId="{9512A427-52CC-404A-8035-A9DBFD190404}" type="presParOf" srcId="{86018CE4-78D1-42E1-B0EB-49DB2DB0BAE5}" destId="{0E01E71B-08FE-49C6-8113-CE49CCFCED85}" srcOrd="2" destOrd="0" presId="urn:microsoft.com/office/officeart/2018/2/layout/IconVerticalSolidList"/>
    <dgm:cxn modelId="{1D576EC2-EBFC-4ACC-82CD-04B0C5EC3381}" type="presParOf" srcId="{86018CE4-78D1-42E1-B0EB-49DB2DB0BAE5}" destId="{B72A0F8B-1309-4464-AB79-1262659DA25D}"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4710E-DC44-44B4-9CEC-5CB82F622AB4}">
      <dsp:nvSpPr>
        <dsp:cNvPr id="0" name=""/>
        <dsp:cNvSpPr/>
      </dsp:nvSpPr>
      <dsp:spPr>
        <a:xfrm>
          <a:off x="2633471" y="1988"/>
          <a:ext cx="2962656" cy="869612"/>
        </a:xfrm>
        <a:prstGeom prst="roundRect">
          <a:avLst/>
        </a:prstGeom>
        <a:gradFill rotWithShape="0">
          <a:gsLst>
            <a:gs pos="0">
              <a:schemeClr val="accent5">
                <a:alpha val="90000"/>
                <a:hueOff val="0"/>
                <a:satOff val="0"/>
                <a:lumOff val="0"/>
                <a:alphaOff val="0"/>
                <a:shade val="51000"/>
                <a:satMod val="130000"/>
              </a:schemeClr>
            </a:gs>
            <a:gs pos="80000">
              <a:schemeClr val="accent5">
                <a:alpha val="90000"/>
                <a:hueOff val="0"/>
                <a:satOff val="0"/>
                <a:lumOff val="0"/>
                <a:alphaOff val="0"/>
                <a:shade val="93000"/>
                <a:satMod val="130000"/>
              </a:schemeClr>
            </a:gs>
            <a:gs pos="100000">
              <a:schemeClr val="accent5">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err="1"/>
            <a:t>Waarom</a:t>
          </a:r>
          <a:r>
            <a:rPr lang="en-US" sz="2400" kern="1200" dirty="0"/>
            <a:t> </a:t>
          </a:r>
          <a:r>
            <a:rPr lang="en-US" sz="2400" kern="1200" dirty="0" err="1"/>
            <a:t>dit</a:t>
          </a:r>
          <a:r>
            <a:rPr lang="en-US" sz="2400" kern="1200" dirty="0"/>
            <a:t> project</a:t>
          </a:r>
        </a:p>
      </dsp:txBody>
      <dsp:txXfrm>
        <a:off x="2675922" y="44439"/>
        <a:ext cx="2877754" cy="784710"/>
      </dsp:txXfrm>
    </dsp:sp>
    <dsp:sp modelId="{AB800265-5F53-4EB4-A444-2FC5C0D80BC1}">
      <dsp:nvSpPr>
        <dsp:cNvPr id="0" name=""/>
        <dsp:cNvSpPr/>
      </dsp:nvSpPr>
      <dsp:spPr>
        <a:xfrm>
          <a:off x="2633471" y="915082"/>
          <a:ext cx="2962656" cy="869612"/>
        </a:xfrm>
        <a:prstGeom prst="roundRect">
          <a:avLst/>
        </a:prstGeom>
        <a:gradFill rotWithShape="0">
          <a:gsLst>
            <a:gs pos="0">
              <a:schemeClr val="accent5">
                <a:alpha val="90000"/>
                <a:hueOff val="0"/>
                <a:satOff val="0"/>
                <a:lumOff val="0"/>
                <a:alphaOff val="-10000"/>
                <a:shade val="51000"/>
                <a:satMod val="130000"/>
              </a:schemeClr>
            </a:gs>
            <a:gs pos="80000">
              <a:schemeClr val="accent5">
                <a:alpha val="90000"/>
                <a:hueOff val="0"/>
                <a:satOff val="0"/>
                <a:lumOff val="0"/>
                <a:alphaOff val="-10000"/>
                <a:shade val="93000"/>
                <a:satMod val="130000"/>
              </a:schemeClr>
            </a:gs>
            <a:gs pos="100000">
              <a:schemeClr val="accent5">
                <a:alpha val="90000"/>
                <a:hueOff val="0"/>
                <a:satOff val="0"/>
                <a:lumOff val="0"/>
                <a:alphaOff val="-1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Wat is beveiliging</a:t>
          </a:r>
        </a:p>
      </dsp:txBody>
      <dsp:txXfrm>
        <a:off x="2675922" y="957533"/>
        <a:ext cx="2877754" cy="784710"/>
      </dsp:txXfrm>
    </dsp:sp>
    <dsp:sp modelId="{CAEDFDEB-172F-4802-A75E-34FA71A2B880}">
      <dsp:nvSpPr>
        <dsp:cNvPr id="0" name=""/>
        <dsp:cNvSpPr/>
      </dsp:nvSpPr>
      <dsp:spPr>
        <a:xfrm>
          <a:off x="2633471" y="1828175"/>
          <a:ext cx="2962656" cy="869612"/>
        </a:xfrm>
        <a:prstGeom prst="roundRect">
          <a:avLst/>
        </a:prstGeom>
        <a:gradFill rotWithShape="0">
          <a:gsLst>
            <a:gs pos="0">
              <a:schemeClr val="accent5">
                <a:alpha val="90000"/>
                <a:hueOff val="0"/>
                <a:satOff val="0"/>
                <a:lumOff val="0"/>
                <a:alphaOff val="-20000"/>
                <a:shade val="51000"/>
                <a:satMod val="130000"/>
              </a:schemeClr>
            </a:gs>
            <a:gs pos="80000">
              <a:schemeClr val="accent5">
                <a:alpha val="90000"/>
                <a:hueOff val="0"/>
                <a:satOff val="0"/>
                <a:lumOff val="0"/>
                <a:alphaOff val="-20000"/>
                <a:shade val="93000"/>
                <a:satMod val="130000"/>
              </a:schemeClr>
            </a:gs>
            <a:gs pos="100000">
              <a:schemeClr val="accent5">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Wat is de DUNDRUM</a:t>
          </a:r>
        </a:p>
      </dsp:txBody>
      <dsp:txXfrm>
        <a:off x="2675922" y="1870626"/>
        <a:ext cx="2877754" cy="784710"/>
      </dsp:txXfrm>
    </dsp:sp>
    <dsp:sp modelId="{75DD8201-2E95-4F0A-8059-0DF4AFF7B3AC}">
      <dsp:nvSpPr>
        <dsp:cNvPr id="0" name=""/>
        <dsp:cNvSpPr/>
      </dsp:nvSpPr>
      <dsp:spPr>
        <a:xfrm>
          <a:off x="2633471" y="2741268"/>
          <a:ext cx="2962656" cy="869612"/>
        </a:xfrm>
        <a:prstGeom prst="roundRect">
          <a:avLst/>
        </a:prstGeom>
        <a:gradFill rotWithShape="0">
          <a:gsLst>
            <a:gs pos="0">
              <a:schemeClr val="accent5">
                <a:alpha val="90000"/>
                <a:hueOff val="0"/>
                <a:satOff val="0"/>
                <a:lumOff val="0"/>
                <a:alphaOff val="-30000"/>
                <a:shade val="51000"/>
                <a:satMod val="130000"/>
              </a:schemeClr>
            </a:gs>
            <a:gs pos="80000">
              <a:schemeClr val="accent5">
                <a:alpha val="90000"/>
                <a:hueOff val="0"/>
                <a:satOff val="0"/>
                <a:lumOff val="0"/>
                <a:alphaOff val="-30000"/>
                <a:shade val="93000"/>
                <a:satMod val="130000"/>
              </a:schemeClr>
            </a:gs>
            <a:gs pos="100000">
              <a:schemeClr val="accent5">
                <a:alpha val="90000"/>
                <a:hueOff val="0"/>
                <a:satOff val="0"/>
                <a:lumOff val="0"/>
                <a:alphaOff val="-3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Wetenschappelijk onderzoek</a:t>
          </a:r>
        </a:p>
      </dsp:txBody>
      <dsp:txXfrm>
        <a:off x="2675922" y="2783719"/>
        <a:ext cx="2877754" cy="784710"/>
      </dsp:txXfrm>
    </dsp:sp>
    <dsp:sp modelId="{0239019F-53C4-490B-85BA-DECB5C397148}">
      <dsp:nvSpPr>
        <dsp:cNvPr id="0" name=""/>
        <dsp:cNvSpPr/>
      </dsp:nvSpPr>
      <dsp:spPr>
        <a:xfrm>
          <a:off x="2633471" y="3654361"/>
          <a:ext cx="2962656" cy="869612"/>
        </a:xfrm>
        <a:prstGeom prst="roundRect">
          <a:avLst/>
        </a:prstGeom>
        <a:gradFill rotWithShape="0">
          <a:gsLst>
            <a:gs pos="0">
              <a:schemeClr val="accent5">
                <a:alpha val="90000"/>
                <a:hueOff val="0"/>
                <a:satOff val="0"/>
                <a:lumOff val="0"/>
                <a:alphaOff val="-40000"/>
                <a:shade val="51000"/>
                <a:satMod val="130000"/>
              </a:schemeClr>
            </a:gs>
            <a:gs pos="80000">
              <a:schemeClr val="accent5">
                <a:alpha val="90000"/>
                <a:hueOff val="0"/>
                <a:satOff val="0"/>
                <a:lumOff val="0"/>
                <a:alphaOff val="-40000"/>
                <a:shade val="93000"/>
                <a:satMod val="130000"/>
              </a:schemeClr>
            </a:gs>
            <a:gs pos="100000">
              <a:schemeClr val="accent5">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Hoe scoor je de DUNDRUM</a:t>
          </a:r>
        </a:p>
      </dsp:txBody>
      <dsp:txXfrm>
        <a:off x="2675922" y="3696812"/>
        <a:ext cx="2877754" cy="7847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8141F-D8D3-4A35-AAA1-620CD7F384BB}">
      <dsp:nvSpPr>
        <dsp:cNvPr id="0" name=""/>
        <dsp:cNvSpPr/>
      </dsp:nvSpPr>
      <dsp:spPr>
        <a:xfrm>
          <a:off x="1548036" y="709417"/>
          <a:ext cx="2040680" cy="1716357"/>
        </a:xfrm>
        <a:prstGeom prst="rect">
          <a:avLst/>
        </a:prstGeom>
        <a:blipFill>
          <a:blip xmlns:r="http://schemas.openxmlformats.org/officeDocument/2006/relationships" r:embed="rId1"/>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327724-D264-4E3B-B547-AFA01BB913F8}">
      <dsp:nvSpPr>
        <dsp:cNvPr id="0" name=""/>
        <dsp:cNvSpPr/>
      </dsp:nvSpPr>
      <dsp:spPr>
        <a:xfrm>
          <a:off x="310795" y="1025152"/>
          <a:ext cx="1105975" cy="11059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BE" sz="1300" kern="1200" dirty="0"/>
            <a:t>Materiele beveiliging</a:t>
          </a:r>
        </a:p>
        <a:p>
          <a:pPr marL="0" lvl="0" indent="0" algn="ctr" defTabSz="577850">
            <a:lnSpc>
              <a:spcPct val="90000"/>
            </a:lnSpc>
            <a:spcBef>
              <a:spcPct val="0"/>
            </a:spcBef>
            <a:spcAft>
              <a:spcPct val="35000"/>
            </a:spcAft>
            <a:buNone/>
          </a:pPr>
          <a:r>
            <a:rPr lang="nl-BE" sz="1300" kern="1200" dirty="0"/>
            <a:t>(bv. gebouw)</a:t>
          </a:r>
        </a:p>
      </dsp:txBody>
      <dsp:txXfrm>
        <a:off x="310795" y="1025152"/>
        <a:ext cx="1105975" cy="1105975"/>
      </dsp:txXfrm>
    </dsp:sp>
    <dsp:sp modelId="{15AB66B8-FE53-4F2D-B259-B4C22B11BCCD}">
      <dsp:nvSpPr>
        <dsp:cNvPr id="0" name=""/>
        <dsp:cNvSpPr/>
      </dsp:nvSpPr>
      <dsp:spPr>
        <a:xfrm>
          <a:off x="5579916" y="693111"/>
          <a:ext cx="2040680" cy="1716357"/>
        </a:xfrm>
        <a:prstGeom prst="rect">
          <a:avLst/>
        </a:prstGeom>
        <a:blipFill>
          <a:blip xmlns:r="http://schemas.openxmlformats.org/officeDocument/2006/relationships" r:embed="rId2"/>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D730F3-DE4E-400D-8356-D786D5E0EE14}">
      <dsp:nvSpPr>
        <dsp:cNvPr id="0" name=""/>
        <dsp:cNvSpPr/>
      </dsp:nvSpPr>
      <dsp:spPr>
        <a:xfrm>
          <a:off x="4388996" y="990325"/>
          <a:ext cx="1105975" cy="1105975"/>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BE" sz="1300" kern="1200" dirty="0"/>
            <a:t>Relationele beveiliging</a:t>
          </a:r>
        </a:p>
        <a:p>
          <a:pPr marL="0" lvl="0" indent="0" algn="ctr" defTabSz="577850">
            <a:lnSpc>
              <a:spcPct val="90000"/>
            </a:lnSpc>
            <a:spcBef>
              <a:spcPct val="0"/>
            </a:spcBef>
            <a:spcAft>
              <a:spcPct val="35000"/>
            </a:spcAft>
            <a:buNone/>
          </a:pPr>
          <a:r>
            <a:rPr lang="nl-BE" sz="1300" kern="1200" dirty="0"/>
            <a:t>(</a:t>
          </a:r>
          <a:r>
            <a:rPr lang="nl-BE" sz="1300" kern="1200" dirty="0" err="1"/>
            <a:t>staff</a:t>
          </a:r>
          <a:r>
            <a:rPr lang="nl-BE" sz="1300" kern="1200" dirty="0"/>
            <a:t>/</a:t>
          </a:r>
          <a:r>
            <a:rPr lang="nl-BE" sz="1300" kern="1200" dirty="0" err="1"/>
            <a:t>patient</a:t>
          </a:r>
          <a:r>
            <a:rPr lang="nl-BE" sz="1300" kern="1200" dirty="0"/>
            <a:t>)</a:t>
          </a:r>
        </a:p>
      </dsp:txBody>
      <dsp:txXfrm>
        <a:off x="4388996" y="990325"/>
        <a:ext cx="1105975" cy="1105975"/>
      </dsp:txXfrm>
    </dsp:sp>
    <dsp:sp modelId="{B9C94603-2B0C-4A3F-871D-3CDEF116CA0B}">
      <dsp:nvSpPr>
        <dsp:cNvPr id="0" name=""/>
        <dsp:cNvSpPr/>
      </dsp:nvSpPr>
      <dsp:spPr>
        <a:xfrm>
          <a:off x="3371774" y="2676254"/>
          <a:ext cx="2040680" cy="171635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39FDFD-72B8-4D2A-99B4-2ED0A7374769}">
      <dsp:nvSpPr>
        <dsp:cNvPr id="0" name=""/>
        <dsp:cNvSpPr/>
      </dsp:nvSpPr>
      <dsp:spPr>
        <a:xfrm>
          <a:off x="2095383" y="3083432"/>
          <a:ext cx="1105975" cy="1105975"/>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BE" sz="1300" kern="1200" dirty="0"/>
            <a:t>Procedurele beveiliging</a:t>
          </a:r>
        </a:p>
        <a:p>
          <a:pPr marL="0" lvl="0" indent="0" algn="ctr" defTabSz="577850">
            <a:lnSpc>
              <a:spcPct val="90000"/>
            </a:lnSpc>
            <a:spcBef>
              <a:spcPct val="0"/>
            </a:spcBef>
            <a:spcAft>
              <a:spcPct val="35000"/>
            </a:spcAft>
            <a:buNone/>
          </a:pPr>
          <a:r>
            <a:rPr lang="nl-BE" sz="1300" kern="1200" dirty="0"/>
            <a:t>(bv. UDS, screening bezoek)</a:t>
          </a:r>
        </a:p>
      </dsp:txBody>
      <dsp:txXfrm>
        <a:off x="2095383" y="3083432"/>
        <a:ext cx="1105975" cy="11059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5E114F-0A49-487E-967F-B4E022187769}">
      <dsp:nvSpPr>
        <dsp:cNvPr id="0" name=""/>
        <dsp:cNvSpPr/>
      </dsp:nvSpPr>
      <dsp:spPr>
        <a:xfrm>
          <a:off x="0" y="552"/>
          <a:ext cx="8229600" cy="129281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BB101B-6437-473A-B86E-2A449A5D77D0}">
      <dsp:nvSpPr>
        <dsp:cNvPr id="0" name=""/>
        <dsp:cNvSpPr/>
      </dsp:nvSpPr>
      <dsp:spPr>
        <a:xfrm>
          <a:off x="391077" y="291436"/>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321FD8-873A-4C11-8BE4-0138263C88F6}">
      <dsp:nvSpPr>
        <dsp:cNvPr id="0" name=""/>
        <dsp:cNvSpPr/>
      </dsp:nvSpPr>
      <dsp:spPr>
        <a:xfrm>
          <a:off x="1493203" y="552"/>
          <a:ext cx="67363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IE" sz="2500" b="0" kern="1200" dirty="0" err="1">
              <a:latin typeface="Calibri Light" panose="020F0302020204030204" pitchFamily="34" charset="0"/>
              <a:cs typeface="Calibri Light" panose="020F0302020204030204" pitchFamily="34" charset="0"/>
            </a:rPr>
            <a:t>Gestructureerde</a:t>
          </a:r>
          <a:r>
            <a:rPr lang="en-IE" sz="2500" b="0" kern="1200" dirty="0">
              <a:latin typeface="Calibri Light" panose="020F0302020204030204" pitchFamily="34" charset="0"/>
              <a:cs typeface="Calibri Light" panose="020F0302020204030204" pitchFamily="34" charset="0"/>
            </a:rPr>
            <a:t> </a:t>
          </a:r>
          <a:r>
            <a:rPr lang="en-IE" sz="2500" b="0" kern="1200" dirty="0" err="1">
              <a:latin typeface="Calibri Light" panose="020F0302020204030204" pitchFamily="34" charset="0"/>
              <a:cs typeface="Calibri Light" panose="020F0302020204030204" pitchFamily="34" charset="0"/>
            </a:rPr>
            <a:t>manier</a:t>
          </a:r>
          <a:r>
            <a:rPr lang="en-IE" sz="2500" b="0" kern="1200" dirty="0">
              <a:latin typeface="Calibri Light" panose="020F0302020204030204" pitchFamily="34" charset="0"/>
              <a:cs typeface="Calibri Light" panose="020F0302020204030204" pitchFamily="34" charset="0"/>
            </a:rPr>
            <a:t> om </a:t>
          </a:r>
          <a:r>
            <a:rPr lang="en-IE" sz="2500" b="0" kern="1200" dirty="0" err="1">
              <a:latin typeface="Calibri Light" panose="020F0302020204030204" pitchFamily="34" charset="0"/>
              <a:cs typeface="Calibri Light" panose="020F0302020204030204" pitchFamily="34" charset="0"/>
            </a:rPr>
            <a:t>beveiligingsniveau</a:t>
          </a:r>
          <a:r>
            <a:rPr lang="en-IE" sz="2500" b="0" kern="1200" dirty="0">
              <a:latin typeface="Calibri Light" panose="020F0302020204030204" pitchFamily="34" charset="0"/>
              <a:cs typeface="Calibri Light" panose="020F0302020204030204" pitchFamily="34" charset="0"/>
            </a:rPr>
            <a:t> in </a:t>
          </a:r>
          <a:r>
            <a:rPr lang="en-IE" sz="2500" b="0" kern="1200" dirty="0" err="1">
              <a:latin typeface="Calibri Light" panose="020F0302020204030204" pitchFamily="34" charset="0"/>
              <a:cs typeface="Calibri Light" panose="020F0302020204030204" pitchFamily="34" charset="0"/>
            </a:rPr>
            <a:t>te</a:t>
          </a:r>
          <a:r>
            <a:rPr lang="en-IE" sz="2500" b="0" kern="1200" dirty="0">
              <a:latin typeface="Calibri Light" panose="020F0302020204030204" pitchFamily="34" charset="0"/>
              <a:cs typeface="Calibri Light" panose="020F0302020204030204" pitchFamily="34" charset="0"/>
            </a:rPr>
            <a:t> </a:t>
          </a:r>
          <a:r>
            <a:rPr lang="en-IE" sz="2500" b="0" kern="1200" dirty="0" err="1">
              <a:latin typeface="Calibri Light" panose="020F0302020204030204" pitchFamily="34" charset="0"/>
              <a:cs typeface="Calibri Light" panose="020F0302020204030204" pitchFamily="34" charset="0"/>
            </a:rPr>
            <a:t>schatten</a:t>
          </a:r>
          <a:endParaRPr lang="en-US" sz="2500" kern="1200" dirty="0">
            <a:latin typeface="Calibri Light" panose="020F0302020204030204" pitchFamily="34" charset="0"/>
            <a:cs typeface="Calibri Light" panose="020F0302020204030204" pitchFamily="34" charset="0"/>
          </a:endParaRPr>
        </a:p>
      </dsp:txBody>
      <dsp:txXfrm>
        <a:off x="1493203" y="552"/>
        <a:ext cx="6736396" cy="1292816"/>
      </dsp:txXfrm>
    </dsp:sp>
    <dsp:sp modelId="{D3C135CE-EEBB-46FD-8F44-93ECAF93989C}">
      <dsp:nvSpPr>
        <dsp:cNvPr id="0" name=""/>
        <dsp:cNvSpPr/>
      </dsp:nvSpPr>
      <dsp:spPr>
        <a:xfrm>
          <a:off x="0" y="1616573"/>
          <a:ext cx="8229600" cy="129281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B33860-8F70-44C7-8B82-53315E36AE91}">
      <dsp:nvSpPr>
        <dsp:cNvPr id="0" name=""/>
        <dsp:cNvSpPr/>
      </dsp:nvSpPr>
      <dsp:spPr>
        <a:xfrm>
          <a:off x="391077" y="1907456"/>
          <a:ext cx="711049" cy="711049"/>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27E726-B8B5-46D6-85D1-DDB33D75FF20}">
      <dsp:nvSpPr>
        <dsp:cNvPr id="0" name=""/>
        <dsp:cNvSpPr/>
      </dsp:nvSpPr>
      <dsp:spPr>
        <a:xfrm>
          <a:off x="1493203" y="1616573"/>
          <a:ext cx="67363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IE" sz="2500" kern="1200" dirty="0" err="1">
              <a:latin typeface="Calibri Light" panose="020F0302020204030204" pitchFamily="34" charset="0"/>
              <a:cs typeface="Calibri Light" panose="020F0302020204030204" pitchFamily="34" charset="0"/>
            </a:rPr>
            <a:t>Onderbouwen</a:t>
          </a:r>
          <a:r>
            <a:rPr lang="en-IE" sz="2500" kern="1200" dirty="0">
              <a:latin typeface="Calibri Light" panose="020F0302020204030204" pitchFamily="34" charset="0"/>
              <a:cs typeface="Calibri Light" panose="020F0302020204030204" pitchFamily="34" charset="0"/>
            </a:rPr>
            <a:t> </a:t>
          </a:r>
          <a:r>
            <a:rPr lang="en-IE" sz="2500" kern="1200" dirty="0" err="1">
              <a:latin typeface="Calibri Light" panose="020F0302020204030204" pitchFamily="34" charset="0"/>
              <a:cs typeface="Calibri Light" panose="020F0302020204030204" pitchFamily="34" charset="0"/>
            </a:rPr>
            <a:t>belissingen</a:t>
          </a:r>
          <a:r>
            <a:rPr lang="en-IE" sz="2500" kern="1200" dirty="0">
              <a:latin typeface="Calibri Light" panose="020F0302020204030204" pitchFamily="34" charset="0"/>
              <a:cs typeface="Calibri Light" panose="020F0302020204030204" pitchFamily="34" charset="0"/>
            </a:rPr>
            <a:t> </a:t>
          </a:r>
          <a:r>
            <a:rPr lang="en-IE" sz="2500" kern="1200" dirty="0" err="1">
              <a:latin typeface="Calibri Light" panose="020F0302020204030204" pitchFamily="34" charset="0"/>
              <a:cs typeface="Calibri Light" panose="020F0302020204030204" pitchFamily="34" charset="0"/>
            </a:rPr>
            <a:t>wel</a:t>
          </a:r>
          <a:r>
            <a:rPr lang="en-IE" sz="2500" kern="1200" dirty="0">
              <a:latin typeface="Calibri Light" panose="020F0302020204030204" pitchFamily="34" charset="0"/>
              <a:cs typeface="Calibri Light" panose="020F0302020204030204" pitchFamily="34" charset="0"/>
            </a:rPr>
            <a:t> of </a:t>
          </a:r>
          <a:r>
            <a:rPr lang="en-IE" sz="2500" kern="1200" dirty="0" err="1">
              <a:latin typeface="Calibri Light" panose="020F0302020204030204" pitchFamily="34" charset="0"/>
              <a:cs typeface="Calibri Light" panose="020F0302020204030204" pitchFamily="34" charset="0"/>
            </a:rPr>
            <a:t>geen</a:t>
          </a:r>
          <a:r>
            <a:rPr lang="en-IE" sz="2500" kern="1200" dirty="0">
              <a:latin typeface="Calibri Light" panose="020F0302020204030204" pitchFamily="34" charset="0"/>
              <a:cs typeface="Calibri Light" panose="020F0302020204030204" pitchFamily="34" charset="0"/>
            </a:rPr>
            <a:t> </a:t>
          </a:r>
          <a:r>
            <a:rPr lang="en-IE" sz="2500" kern="1200" dirty="0" err="1">
              <a:latin typeface="Calibri Light" panose="020F0302020204030204" pitchFamily="34" charset="0"/>
              <a:cs typeface="Calibri Light" panose="020F0302020204030204" pitchFamily="34" charset="0"/>
            </a:rPr>
            <a:t>opname</a:t>
          </a:r>
          <a:r>
            <a:rPr lang="en-IE" sz="2500" kern="1200" dirty="0">
              <a:latin typeface="Calibri Light" panose="020F0302020204030204" pitchFamily="34" charset="0"/>
              <a:cs typeface="Calibri Light" panose="020F0302020204030204" pitchFamily="34" charset="0"/>
            </a:rPr>
            <a:t> </a:t>
          </a:r>
          <a:endParaRPr lang="en-US" sz="2500" kern="1200" dirty="0">
            <a:latin typeface="Calibri Light" panose="020F0302020204030204" pitchFamily="34" charset="0"/>
            <a:cs typeface="Calibri Light" panose="020F0302020204030204" pitchFamily="34" charset="0"/>
          </a:endParaRPr>
        </a:p>
      </dsp:txBody>
      <dsp:txXfrm>
        <a:off x="1493203" y="1616573"/>
        <a:ext cx="6736396" cy="1292816"/>
      </dsp:txXfrm>
    </dsp:sp>
    <dsp:sp modelId="{B3108C06-B989-4E18-A4F8-FF9F45A05E37}">
      <dsp:nvSpPr>
        <dsp:cNvPr id="0" name=""/>
        <dsp:cNvSpPr/>
      </dsp:nvSpPr>
      <dsp:spPr>
        <a:xfrm>
          <a:off x="0" y="3232593"/>
          <a:ext cx="8229600" cy="129281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C721CD-AB30-4390-AA83-7A4F19AB8D4E}">
      <dsp:nvSpPr>
        <dsp:cNvPr id="0" name=""/>
        <dsp:cNvSpPr/>
      </dsp:nvSpPr>
      <dsp:spPr>
        <a:xfrm>
          <a:off x="391077" y="3523477"/>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2A0F8B-1309-4464-AB79-1262659DA25D}">
      <dsp:nvSpPr>
        <dsp:cNvPr id="0" name=""/>
        <dsp:cNvSpPr/>
      </dsp:nvSpPr>
      <dsp:spPr>
        <a:xfrm>
          <a:off x="1493203" y="3232593"/>
          <a:ext cx="67363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IE" sz="2500" b="0" kern="1200">
              <a:latin typeface="Calibri Light" panose="020F0302020204030204" pitchFamily="34" charset="0"/>
              <a:cs typeface="Calibri Light" panose="020F0302020204030204" pitchFamily="34" charset="0"/>
            </a:rPr>
            <a:t>Benchmarking tussen instellingen en internationaal</a:t>
          </a:r>
          <a:endParaRPr lang="en-US" sz="2500" kern="1200">
            <a:latin typeface="Calibri Light" panose="020F0302020204030204" pitchFamily="34" charset="0"/>
            <a:cs typeface="Calibri Light" panose="020F0302020204030204" pitchFamily="34" charset="0"/>
          </a:endParaRPr>
        </a:p>
      </dsp:txBody>
      <dsp:txXfrm>
        <a:off x="1493203" y="3232593"/>
        <a:ext cx="6736396" cy="129281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Blocks">
  <dgm:title val=""/>
  <dgm:desc val=""/>
  <dgm:catLst>
    <dgm:cat type="picture" pri="8000"/>
    <dgm:cat type="pictureconvert" pri="8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61"/>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908"/>
        </dgm:alg>
        <dgm:shape xmlns:r="http://schemas.openxmlformats.org/officeDocument/2006/relationships" r:blip="">
          <dgm:adjLst/>
        </dgm:shape>
        <dgm:choose name="Name4">
          <dgm:if name="Name5" func="var" arg="dir" op="equ" val="norm">
            <dgm:constrLst>
              <dgm:constr type="l" for="ch" forName="rect1" refType="w" fact="0.3"/>
              <dgm:constr type="t" for="ch" forName="rect1" refType="h" fact="0"/>
              <dgm:constr type="w" for="ch" forName="rect1" refType="h" fact="1.12"/>
              <dgm:constr type="h" for="ch" forName="rect1" refType="h" fact="0.942"/>
              <dgm:constr type="l" for="ch" forName="rect2" refType="w" fact="0"/>
              <dgm:constr type="t" for="ch" forName="rect2" refType="h" fact="0.396"/>
              <dgm:constr type="w" for="ch" forName="rect2" refType="h" fact="0.607"/>
              <dgm:constr type="h" for="ch" forName="rect2" refType="h" fact="0.607"/>
            </dgm:constrLst>
          </dgm:if>
          <dgm:else name="Name6">
            <dgm:constrLst>
              <dgm:constr type="l" for="ch" forName="rect1" refType="w" fact="0"/>
              <dgm:constr type="t" for="ch" forName="rect1" refType="h" fact="0"/>
              <dgm:constr type="w" for="ch" forName="rect1" refType="h" fact="1.12"/>
              <dgm:constr type="h" for="ch" forName="rect1" refType="h" fact="0.942"/>
              <dgm:constr type="l" for="ch" forName="rect2" refType="w" fact="0.63"/>
              <dgm:constr type="t" for="ch" forName="rect2" refType="h" fact="0.396"/>
              <dgm:constr type="w" for="ch" forName="rect2" refType="h" fact="0.607"/>
              <dgm:constr type="h" for="ch" forName="rect2" refType="h" fact="0.607"/>
            </dgm:constrLst>
          </dgm:else>
        </dgm:choose>
        <dgm:layoutNode name="rect1" styleLbl="bgImgPlace1">
          <dgm:alg type="sp"/>
          <dgm:shape xmlns:r="http://schemas.openxmlformats.org/officeDocument/2006/relationships" type="rect" r:blip="" blipPhldr="1">
            <dgm:adjLst/>
          </dgm:shape>
          <dgm:presOf/>
        </dgm:layoutNode>
        <dgm:layoutNode name="rect2" styleLbl="node1">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71F6FB-F081-49DD-B650-F0A4A5A40A4A}" type="datetimeFigureOut">
              <a:rPr lang="nl-BE" smtClean="0"/>
              <a:t>14/07/2026</a:t>
            </a:fld>
            <a:endParaRPr lang="nl-BE"/>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EB0D57-7C42-4B85-A4FF-29453DA5E14E}" type="slidenum">
              <a:rPr lang="nl-BE" smtClean="0"/>
              <a:t>‹nr.›</a:t>
            </a:fld>
            <a:endParaRPr lang="nl-BE"/>
          </a:p>
        </p:txBody>
      </p:sp>
    </p:spTree>
    <p:extLst>
      <p:ext uri="{BB962C8B-B14F-4D97-AF65-F5344CB8AC3E}">
        <p14:creationId xmlns:p14="http://schemas.microsoft.com/office/powerpoint/2010/main" val="3195292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Welkom bij deze presentatie! Vandaag bespreken we de DUNDRUM </a:t>
            </a:r>
            <a:r>
              <a:rPr lang="nl-NL" dirty="0" err="1"/>
              <a:t>toolkot</a:t>
            </a:r>
            <a:r>
              <a:rPr lang="nl-NL" dirty="0"/>
              <a:t> dat ons helpt bij het in kaart brengen van beveiligingsnoden bij forensische patiënten. Dit instrument biedt een gestructureerde en wetenschappelijk onderbouwde manier om de nood naar en de juiste mate van beveiliging te bepalen. </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1</a:t>
            </a:fld>
            <a:endParaRPr lang="nl-BE"/>
          </a:p>
        </p:txBody>
      </p:sp>
    </p:spTree>
    <p:extLst>
      <p:ext uri="{BB962C8B-B14F-4D97-AF65-F5344CB8AC3E}">
        <p14:creationId xmlns:p14="http://schemas.microsoft.com/office/powerpoint/2010/main" val="2034507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DUNDRUM </a:t>
            </a:r>
            <a:r>
              <a:rPr lang="en-US" dirty="0" err="1"/>
              <a:t>staat</a:t>
            </a:r>
            <a:r>
              <a:rPr lang="en-US" dirty="0"/>
              <a:t> </a:t>
            </a:r>
            <a:r>
              <a:rPr lang="en-US" dirty="0" err="1"/>
              <a:t>voor</a:t>
            </a:r>
            <a:r>
              <a:rPr lang="en-US" dirty="0"/>
              <a:t> Dangerousness </a:t>
            </a:r>
            <a:r>
              <a:rPr lang="en-US" dirty="0" err="1"/>
              <a:t>UNDerstanding</a:t>
            </a:r>
            <a:r>
              <a:rPr lang="en-US" dirty="0"/>
              <a:t>, Recovery  and Urgency Manual, het </a:t>
            </a:r>
            <a:r>
              <a:rPr lang="en-US" dirty="0" err="1"/>
              <a:t>bestaat</a:t>
            </a:r>
            <a:r>
              <a:rPr lang="en-US" dirty="0"/>
              <a:t> </a:t>
            </a:r>
            <a:r>
              <a:rPr lang="en-US" dirty="0" err="1"/>
              <a:t>uit</a:t>
            </a:r>
            <a:r>
              <a:rPr lang="en-US" dirty="0"/>
              <a:t> </a:t>
            </a:r>
            <a:r>
              <a:rPr lang="en-US" dirty="0" err="1"/>
              <a:t>vier</a:t>
            </a:r>
            <a:r>
              <a:rPr lang="en-US" dirty="0"/>
              <a:t> </a:t>
            </a:r>
            <a:r>
              <a:rPr lang="en-US" dirty="0" err="1"/>
              <a:t>subschalen</a:t>
            </a:r>
            <a:r>
              <a:rPr lang="en-US" dirty="0"/>
              <a:t> </a:t>
            </a:r>
            <a:r>
              <a:rPr lang="en-US" dirty="0" err="1"/>
              <a:t>en</a:t>
            </a:r>
            <a:r>
              <a:rPr lang="en-US" dirty="0"/>
              <a:t> 1 </a:t>
            </a:r>
            <a:r>
              <a:rPr lang="en-US" dirty="0" err="1"/>
              <a:t>zelfrapportageschaal</a:t>
            </a:r>
            <a:r>
              <a:rPr lang="en-US" dirty="0"/>
              <a:t> </a:t>
            </a:r>
            <a:r>
              <a:rPr lang="en-US" dirty="0" err="1"/>
              <a:t>en</a:t>
            </a:r>
            <a:r>
              <a:rPr lang="en-US" dirty="0"/>
              <a:t> </a:t>
            </a:r>
            <a:r>
              <a:rPr lang="en-US" dirty="0" err="1"/>
              <a:t>wordt</a:t>
            </a:r>
            <a:r>
              <a:rPr lang="en-US" dirty="0"/>
              <a:t> </a:t>
            </a:r>
            <a:r>
              <a:rPr lang="en-US" dirty="0" err="1"/>
              <a:t>gebruikt</a:t>
            </a:r>
            <a:r>
              <a:rPr lang="en-US" dirty="0"/>
              <a:t> </a:t>
            </a:r>
            <a:r>
              <a:rPr lang="en-US" dirty="0" err="1"/>
              <a:t>als</a:t>
            </a:r>
            <a:r>
              <a:rPr lang="en-US" dirty="0"/>
              <a:t> </a:t>
            </a:r>
            <a:r>
              <a:rPr lang="en-US" dirty="0" err="1"/>
              <a:t>een</a:t>
            </a:r>
            <a:r>
              <a:rPr lang="en-US" dirty="0"/>
              <a:t> </a:t>
            </a:r>
            <a:r>
              <a:rPr lang="nl-NL" sz="1800" b="1" dirty="0">
                <a:effectLst/>
                <a:latin typeface="Calibri Light" panose="020F0302020204030204" pitchFamily="34" charset="0"/>
                <a:ea typeface="Times New Roman" panose="02020603050405020304" pitchFamily="18" charset="0"/>
              </a:rPr>
              <a:t>gestructureerd klinisch oordeel (GKO) </a:t>
            </a:r>
            <a:r>
              <a:rPr lang="nl-NL" sz="1800" dirty="0">
                <a:effectLst/>
                <a:latin typeface="Calibri Light" panose="020F0302020204030204" pitchFamily="34" charset="0"/>
                <a:ea typeface="Times New Roman" panose="02020603050405020304" pitchFamily="18" charset="0"/>
              </a:rPr>
              <a:t>instrument om het besluitvormingsproces te ondersteunen</a:t>
            </a:r>
            <a:endParaRPr lang="en-US" dirty="0"/>
          </a:p>
          <a:p>
            <a:endParaRPr lang="en-US" dirty="0"/>
          </a:p>
          <a:p>
            <a:r>
              <a:rPr lang="en-US" dirty="0"/>
              <a:t>De </a:t>
            </a:r>
            <a:r>
              <a:rPr lang="en-US" dirty="0" err="1"/>
              <a:t>eerste</a:t>
            </a:r>
            <a:r>
              <a:rPr lang="en-US" dirty="0"/>
              <a:t> </a:t>
            </a:r>
            <a:r>
              <a:rPr lang="en-US" dirty="0" err="1"/>
              <a:t>subschaal</a:t>
            </a:r>
            <a:r>
              <a:rPr lang="en-US" dirty="0"/>
              <a:t> meet de </a:t>
            </a:r>
            <a:r>
              <a:rPr lang="en-US" dirty="0" err="1"/>
              <a:t>beveilignsnood</a:t>
            </a:r>
            <a:r>
              <a:rPr lang="en-US" dirty="0"/>
              <a:t> </a:t>
            </a:r>
            <a:r>
              <a:rPr lang="en-US" dirty="0" err="1"/>
              <a:t>voor</a:t>
            </a:r>
            <a:r>
              <a:rPr lang="en-US" dirty="0"/>
              <a:t> </a:t>
            </a:r>
            <a:r>
              <a:rPr lang="en-US" dirty="0" err="1"/>
              <a:t>opname</a:t>
            </a:r>
            <a:r>
              <a:rPr lang="en-US" dirty="0"/>
              <a:t>.</a:t>
            </a:r>
          </a:p>
          <a:p>
            <a:r>
              <a:rPr lang="en-US" dirty="0"/>
              <a:t>De </a:t>
            </a:r>
            <a:r>
              <a:rPr lang="en-US" dirty="0" err="1"/>
              <a:t>tweede</a:t>
            </a:r>
            <a:r>
              <a:rPr lang="en-US" dirty="0"/>
              <a:t> </a:t>
            </a:r>
            <a:r>
              <a:rPr lang="en-US" dirty="0" err="1"/>
              <a:t>subschaal</a:t>
            </a:r>
            <a:r>
              <a:rPr lang="en-US" dirty="0"/>
              <a:t> </a:t>
            </a:r>
            <a:r>
              <a:rPr lang="en-US" dirty="0" err="1"/>
              <a:t>geeft</a:t>
            </a:r>
            <a:r>
              <a:rPr lang="en-US" dirty="0"/>
              <a:t> </a:t>
            </a:r>
            <a:r>
              <a:rPr lang="en-US" dirty="0" err="1"/>
              <a:t>een</a:t>
            </a:r>
            <a:r>
              <a:rPr lang="en-US" dirty="0"/>
              <a:t> </a:t>
            </a:r>
            <a:r>
              <a:rPr lang="en-US" dirty="0" err="1"/>
              <a:t>indicatie</a:t>
            </a:r>
            <a:r>
              <a:rPr lang="en-US" dirty="0"/>
              <a:t> van hoe urgent de </a:t>
            </a:r>
            <a:r>
              <a:rPr lang="en-US" dirty="0" err="1"/>
              <a:t>opname</a:t>
            </a:r>
            <a:r>
              <a:rPr lang="en-US" dirty="0"/>
              <a:t> is, het is </a:t>
            </a:r>
            <a:r>
              <a:rPr lang="en-US" dirty="0" err="1"/>
              <a:t>een</a:t>
            </a:r>
            <a:r>
              <a:rPr lang="en-US" dirty="0"/>
              <a:t> </a:t>
            </a:r>
            <a:r>
              <a:rPr lang="en-US" dirty="0" err="1"/>
              <a:t>hulpmiddel</a:t>
            </a:r>
            <a:r>
              <a:rPr lang="en-US" dirty="0"/>
              <a:t> om </a:t>
            </a:r>
            <a:r>
              <a:rPr lang="en-US" dirty="0" err="1"/>
              <a:t>wachtlijsten</a:t>
            </a:r>
            <a:r>
              <a:rPr lang="en-US" dirty="0"/>
              <a:t> </a:t>
            </a:r>
            <a:r>
              <a:rPr lang="en-US" dirty="0" err="1"/>
              <a:t>te</a:t>
            </a:r>
            <a:r>
              <a:rPr lang="en-US" dirty="0"/>
              <a:t> </a:t>
            </a:r>
            <a:r>
              <a:rPr lang="en-US" dirty="0" err="1"/>
              <a:t>beheren</a:t>
            </a:r>
            <a:endParaRPr lang="en-US" dirty="0"/>
          </a:p>
          <a:p>
            <a:r>
              <a:rPr lang="en-US" dirty="0"/>
              <a:t>De </a:t>
            </a:r>
            <a:r>
              <a:rPr lang="en-US" dirty="0" err="1"/>
              <a:t>derde</a:t>
            </a:r>
            <a:r>
              <a:rPr lang="en-US" dirty="0"/>
              <a:t> </a:t>
            </a:r>
            <a:r>
              <a:rPr lang="en-US" dirty="0" err="1"/>
              <a:t>subsschaal</a:t>
            </a:r>
            <a:r>
              <a:rPr lang="en-US" dirty="0"/>
              <a:t> meet </a:t>
            </a:r>
            <a:r>
              <a:rPr lang="en-US" dirty="0" err="1"/>
              <a:t>programmavoltooing</a:t>
            </a:r>
            <a:r>
              <a:rPr lang="en-US" dirty="0"/>
              <a:t>, </a:t>
            </a:r>
            <a:r>
              <a:rPr lang="en-US" dirty="0" err="1"/>
              <a:t>dus</a:t>
            </a:r>
            <a:r>
              <a:rPr lang="en-US" dirty="0"/>
              <a:t> </a:t>
            </a:r>
            <a:r>
              <a:rPr lang="en-US" dirty="0" err="1"/>
              <a:t>waar</a:t>
            </a:r>
            <a:r>
              <a:rPr lang="en-US" dirty="0"/>
              <a:t> </a:t>
            </a:r>
            <a:r>
              <a:rPr lang="en-US" dirty="0" err="1"/>
              <a:t>staat</a:t>
            </a:r>
            <a:r>
              <a:rPr lang="en-US" dirty="0"/>
              <a:t> de patient  op </a:t>
            </a:r>
            <a:r>
              <a:rPr lang="en-US" dirty="0" err="1"/>
              <a:t>gebied</a:t>
            </a:r>
            <a:r>
              <a:rPr lang="en-US" dirty="0"/>
              <a:t> van </a:t>
            </a:r>
            <a:r>
              <a:rPr lang="en-US" dirty="0" err="1"/>
              <a:t>behandeling</a:t>
            </a:r>
            <a:r>
              <a:rPr lang="en-US" dirty="0"/>
              <a:t> </a:t>
            </a:r>
            <a:r>
              <a:rPr lang="en-US" dirty="0" err="1"/>
              <a:t>en</a:t>
            </a:r>
            <a:r>
              <a:rPr lang="en-US" dirty="0"/>
              <a:t> </a:t>
            </a:r>
            <a:r>
              <a:rPr lang="en-US" dirty="0" err="1"/>
              <a:t>motivatie</a:t>
            </a:r>
            <a:endParaRPr lang="en-US" dirty="0"/>
          </a:p>
          <a:p>
            <a:r>
              <a:rPr lang="en-US" dirty="0"/>
              <a:t>En de </a:t>
            </a:r>
            <a:r>
              <a:rPr lang="en-US" dirty="0" err="1"/>
              <a:t>vierde</a:t>
            </a:r>
            <a:r>
              <a:rPr lang="en-US" dirty="0"/>
              <a:t> </a:t>
            </a:r>
            <a:r>
              <a:rPr lang="en-US" dirty="0" err="1"/>
              <a:t>subscaal</a:t>
            </a:r>
            <a:r>
              <a:rPr lang="en-US" dirty="0"/>
              <a:t> meet </a:t>
            </a:r>
            <a:r>
              <a:rPr lang="en-US" dirty="0" err="1"/>
              <a:t>waar</a:t>
            </a:r>
            <a:r>
              <a:rPr lang="en-US" dirty="0"/>
              <a:t> de patient </a:t>
            </a:r>
            <a:r>
              <a:rPr lang="en-US" dirty="0" err="1"/>
              <a:t>staat</a:t>
            </a:r>
            <a:r>
              <a:rPr lang="en-US" dirty="0"/>
              <a:t> op het pad </a:t>
            </a:r>
            <a:r>
              <a:rPr lang="en-US" dirty="0" err="1"/>
              <a:t>naar</a:t>
            </a:r>
            <a:r>
              <a:rPr lang="en-US" dirty="0"/>
              <a:t> </a:t>
            </a:r>
            <a:r>
              <a:rPr lang="en-US" dirty="0" err="1"/>
              <a:t>herstel</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Van d-3 </a:t>
            </a:r>
            <a:r>
              <a:rPr lang="en-US" dirty="0" err="1"/>
              <a:t>en</a:t>
            </a:r>
            <a:r>
              <a:rPr lang="en-US" dirty="0"/>
              <a:t> d-4 is er </a:t>
            </a:r>
            <a:r>
              <a:rPr lang="en-US" dirty="0" err="1"/>
              <a:t>ook</a:t>
            </a:r>
            <a:r>
              <a:rPr lang="en-US" dirty="0"/>
              <a:t> </a:t>
            </a:r>
            <a:r>
              <a:rPr lang="en-US" dirty="0" err="1"/>
              <a:t>een</a:t>
            </a:r>
            <a:r>
              <a:rPr lang="en-US" dirty="0"/>
              <a:t> </a:t>
            </a:r>
            <a:r>
              <a:rPr lang="en-US" dirty="0" err="1"/>
              <a:t>zelfrapportagelijst</a:t>
            </a:r>
            <a:endParaRPr lang="en-US" dirty="0"/>
          </a:p>
          <a:p>
            <a:endParaRPr lang="en-US" dirty="0"/>
          </a:p>
          <a:p>
            <a:r>
              <a:rPr lang="en-US" dirty="0"/>
              <a:t>De </a:t>
            </a:r>
            <a:r>
              <a:rPr lang="en-US" dirty="0" err="1"/>
              <a:t>eerste</a:t>
            </a:r>
            <a:r>
              <a:rPr lang="en-US" dirty="0"/>
              <a:t> 2 </a:t>
            </a:r>
            <a:r>
              <a:rPr lang="en-US" dirty="0" err="1"/>
              <a:t>subschalen</a:t>
            </a:r>
            <a:r>
              <a:rPr lang="en-US" dirty="0"/>
              <a:t> </a:t>
            </a:r>
            <a:r>
              <a:rPr lang="en-US" dirty="0" err="1"/>
              <a:t>worden</a:t>
            </a:r>
            <a:r>
              <a:rPr lang="en-US" dirty="0"/>
              <a:t> </a:t>
            </a:r>
            <a:r>
              <a:rPr lang="en-US" dirty="0" err="1"/>
              <a:t>voor</a:t>
            </a:r>
            <a:r>
              <a:rPr lang="en-US" dirty="0"/>
              <a:t> </a:t>
            </a:r>
            <a:r>
              <a:rPr lang="en-US" dirty="0" err="1"/>
              <a:t>opname</a:t>
            </a:r>
            <a:r>
              <a:rPr lang="en-US" dirty="0"/>
              <a:t> </a:t>
            </a:r>
            <a:r>
              <a:rPr lang="en-US" dirty="0" err="1"/>
              <a:t>afgenomen</a:t>
            </a:r>
            <a:r>
              <a:rPr lang="en-US" dirty="0"/>
              <a:t> </a:t>
            </a:r>
            <a:r>
              <a:rPr lang="en-US" dirty="0" err="1"/>
              <a:t>en</a:t>
            </a:r>
            <a:r>
              <a:rPr lang="en-US" dirty="0"/>
              <a:t> de </a:t>
            </a:r>
            <a:r>
              <a:rPr lang="en-US" dirty="0" err="1"/>
              <a:t>andere</a:t>
            </a:r>
            <a:r>
              <a:rPr lang="en-US" dirty="0"/>
              <a:t> </a:t>
            </a:r>
            <a:r>
              <a:rPr lang="en-US" dirty="0" err="1"/>
              <a:t>iedere</a:t>
            </a:r>
            <a:r>
              <a:rPr lang="en-US" dirty="0"/>
              <a:t> 6 </a:t>
            </a:r>
            <a:r>
              <a:rPr lang="en-US" dirty="0" err="1"/>
              <a:t>maanden</a:t>
            </a:r>
            <a:r>
              <a:rPr lang="en-US" dirty="0"/>
              <a:t> of </a:t>
            </a:r>
            <a:r>
              <a:rPr lang="en-US" dirty="0" err="1"/>
              <a:t>voor</a:t>
            </a:r>
            <a:r>
              <a:rPr lang="en-US" dirty="0"/>
              <a:t> transfer/</a:t>
            </a:r>
            <a:r>
              <a:rPr lang="en-US" dirty="0" err="1"/>
              <a:t>ontslag</a:t>
            </a:r>
            <a:r>
              <a:rPr lang="en-US" dirty="0"/>
              <a:t>. </a:t>
            </a:r>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12</a:t>
            </a:fld>
            <a:endParaRPr lang="nl-BE"/>
          </a:p>
        </p:txBody>
      </p:sp>
    </p:spTree>
    <p:extLst>
      <p:ext uri="{BB962C8B-B14F-4D97-AF65-F5344CB8AC3E}">
        <p14:creationId xmlns:p14="http://schemas.microsoft.com/office/powerpoint/2010/main" val="1783279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err="1"/>
              <a:t>Een</a:t>
            </a:r>
            <a:r>
              <a:rPr lang="en-US" dirty="0"/>
              <a:t> instrument </a:t>
            </a:r>
            <a:r>
              <a:rPr lang="en-US" dirty="0" err="1"/>
              <a:t>dat</a:t>
            </a:r>
            <a:r>
              <a:rPr lang="en-US" dirty="0"/>
              <a:t> we </a:t>
            </a:r>
            <a:r>
              <a:rPr lang="en-US" dirty="0" err="1"/>
              <a:t>gaan</a:t>
            </a:r>
            <a:r>
              <a:rPr lang="en-US" dirty="0"/>
              <a:t> </a:t>
            </a:r>
            <a:r>
              <a:rPr lang="en-US" dirty="0" err="1"/>
              <a:t>implementeren</a:t>
            </a:r>
            <a:r>
              <a:rPr lang="en-US" dirty="0"/>
              <a:t> in de </a:t>
            </a:r>
            <a:r>
              <a:rPr lang="en-US" dirty="0" err="1"/>
              <a:t>praktijk</a:t>
            </a:r>
            <a:r>
              <a:rPr lang="en-US" dirty="0"/>
              <a:t> </a:t>
            </a:r>
            <a:r>
              <a:rPr lang="en-US" dirty="0" err="1"/>
              <a:t>moet</a:t>
            </a:r>
            <a:r>
              <a:rPr lang="en-US" dirty="0"/>
              <a:t> </a:t>
            </a:r>
            <a:r>
              <a:rPr lang="en-US" dirty="0" err="1"/>
              <a:t>alvast</a:t>
            </a:r>
            <a:r>
              <a:rPr lang="en-US" dirty="0"/>
              <a:t> wat </a:t>
            </a:r>
            <a:r>
              <a:rPr lang="en-US" dirty="0" err="1"/>
              <a:t>empirische</a:t>
            </a:r>
            <a:r>
              <a:rPr lang="en-US" dirty="0"/>
              <a:t> </a:t>
            </a:r>
            <a:r>
              <a:rPr lang="en-US" dirty="0" err="1"/>
              <a:t>evidentie</a:t>
            </a:r>
            <a:r>
              <a:rPr lang="en-US" dirty="0"/>
              <a:t> </a:t>
            </a:r>
            <a:r>
              <a:rPr lang="en-US" dirty="0" err="1"/>
              <a:t>hebben</a:t>
            </a:r>
            <a:r>
              <a:rPr lang="en-US" dirty="0"/>
              <a:t>. We </a:t>
            </a:r>
            <a:r>
              <a:rPr lang="en-US" dirty="0" err="1"/>
              <a:t>gaan</a:t>
            </a:r>
            <a:r>
              <a:rPr lang="en-US" dirty="0"/>
              <a:t> heel </a:t>
            </a:r>
            <a:r>
              <a:rPr lang="en-US" dirty="0" err="1"/>
              <a:t>kort</a:t>
            </a:r>
            <a:r>
              <a:rPr lang="en-US" dirty="0"/>
              <a:t> </a:t>
            </a:r>
            <a:r>
              <a:rPr lang="en-US" dirty="0" err="1"/>
              <a:t>een</a:t>
            </a:r>
            <a:r>
              <a:rPr lang="en-US" dirty="0"/>
              <a:t> </a:t>
            </a:r>
            <a:r>
              <a:rPr lang="en-US" dirty="0" err="1"/>
              <a:t>overzicht</a:t>
            </a:r>
            <a:r>
              <a:rPr lang="en-US" dirty="0"/>
              <a:t> </a:t>
            </a:r>
            <a:r>
              <a:rPr lang="en-US" dirty="0" err="1"/>
              <a:t>geven</a:t>
            </a:r>
            <a:r>
              <a:rPr lang="en-US" dirty="0"/>
              <a:t> van de </a:t>
            </a:r>
            <a:r>
              <a:rPr lang="en-US" dirty="0" err="1"/>
              <a:t>verschillende</a:t>
            </a:r>
            <a:r>
              <a:rPr lang="en-US" dirty="0"/>
              <a:t> studies die al international </a:t>
            </a:r>
            <a:r>
              <a:rPr lang="en-US" dirty="0" err="1"/>
              <a:t>gedaan</a:t>
            </a:r>
            <a:r>
              <a:rPr lang="en-US" dirty="0"/>
              <a:t> </a:t>
            </a:r>
            <a:r>
              <a:rPr lang="en-US" dirty="0" err="1"/>
              <a:t>zijn</a:t>
            </a:r>
            <a:r>
              <a:rPr lang="en-US" dirty="0"/>
              <a:t>, om </a:t>
            </a:r>
            <a:r>
              <a:rPr lang="en-US" dirty="0" err="1"/>
              <a:t>daarna</a:t>
            </a:r>
            <a:r>
              <a:rPr lang="en-US" dirty="0"/>
              <a:t> </a:t>
            </a:r>
            <a:r>
              <a:rPr lang="en-US" dirty="0" err="1"/>
              <a:t>kort</a:t>
            </a:r>
            <a:r>
              <a:rPr lang="en-US" dirty="0"/>
              <a:t> in </a:t>
            </a:r>
            <a:r>
              <a:rPr lang="en-US" dirty="0" err="1"/>
              <a:t>te</a:t>
            </a:r>
            <a:r>
              <a:rPr lang="en-US" dirty="0"/>
              <a:t> </a:t>
            </a:r>
            <a:r>
              <a:rPr lang="en-US" dirty="0" err="1"/>
              <a:t>gaan</a:t>
            </a:r>
            <a:r>
              <a:rPr lang="en-US" dirty="0"/>
              <a:t> op de </a:t>
            </a:r>
            <a:r>
              <a:rPr lang="en-US" dirty="0" err="1"/>
              <a:t>resulaten</a:t>
            </a:r>
            <a:r>
              <a:rPr lang="en-US" dirty="0"/>
              <a:t> van de studies in </a:t>
            </a:r>
            <a:r>
              <a:rPr lang="en-US" dirty="0" err="1"/>
              <a:t>Belgie</a:t>
            </a:r>
            <a:r>
              <a:rPr lang="en-US" dirty="0"/>
              <a:t>.</a:t>
            </a:r>
          </a:p>
          <a:p>
            <a:r>
              <a:rPr lang="en-US" dirty="0"/>
              <a:t>De </a:t>
            </a:r>
            <a:r>
              <a:rPr lang="en-US" dirty="0" err="1"/>
              <a:t>komende</a:t>
            </a:r>
            <a:r>
              <a:rPr lang="en-US" baseline="0" dirty="0"/>
              <a:t> 7 slides </a:t>
            </a:r>
            <a:r>
              <a:rPr lang="en-US" baseline="0" dirty="0" err="1"/>
              <a:t>kunnen</a:t>
            </a:r>
            <a:r>
              <a:rPr lang="en-US" baseline="0" dirty="0"/>
              <a:t> </a:t>
            </a:r>
            <a:r>
              <a:rPr lang="en-US" baseline="0" dirty="0" err="1"/>
              <a:t>ook</a:t>
            </a:r>
            <a:r>
              <a:rPr lang="en-US" baseline="0" dirty="0"/>
              <a:t> in 1 slide </a:t>
            </a:r>
            <a:r>
              <a:rPr lang="en-US" baseline="0" dirty="0" err="1"/>
              <a:t>gecombineerd</a:t>
            </a:r>
            <a:r>
              <a:rPr lang="en-US" baseline="0" dirty="0"/>
              <a:t> </a:t>
            </a:r>
            <a:r>
              <a:rPr lang="en-US" baseline="0" dirty="0" err="1"/>
              <a:t>worden</a:t>
            </a:r>
            <a:r>
              <a:rPr lang="en-US" baseline="0" dirty="0"/>
              <a:t>, de </a:t>
            </a:r>
            <a:r>
              <a:rPr lang="en-US" baseline="0" dirty="0" err="1"/>
              <a:t>boodschap</a:t>
            </a:r>
            <a:r>
              <a:rPr lang="en-US" baseline="0" dirty="0"/>
              <a:t> is </a:t>
            </a:r>
            <a:r>
              <a:rPr lang="en-US" baseline="0" dirty="0" err="1"/>
              <a:t>dat</a:t>
            </a:r>
            <a:r>
              <a:rPr lang="en-US" baseline="0" dirty="0"/>
              <a:t> het </a:t>
            </a:r>
            <a:r>
              <a:rPr lang="en-US" baseline="0" dirty="0" err="1"/>
              <a:t>internationaale</a:t>
            </a:r>
            <a:r>
              <a:rPr lang="en-US" baseline="0" dirty="0"/>
              <a:t> </a:t>
            </a:r>
            <a:r>
              <a:rPr lang="en-US" baseline="0" dirty="0" err="1"/>
              <a:t>en</a:t>
            </a:r>
            <a:r>
              <a:rPr lang="en-US" baseline="0" dirty="0"/>
              <a:t> </a:t>
            </a:r>
            <a:r>
              <a:rPr lang="en-US" baseline="0" dirty="0" err="1"/>
              <a:t>onafhankelijk</a:t>
            </a:r>
            <a:r>
              <a:rPr lang="en-US" baseline="0" dirty="0"/>
              <a:t> </a:t>
            </a:r>
            <a:r>
              <a:rPr lang="en-US" baseline="0" dirty="0" err="1"/>
              <a:t>gevalideerd</a:t>
            </a:r>
            <a:r>
              <a:rPr lang="en-US" baseline="0" dirty="0"/>
              <a:t> is </a:t>
            </a:r>
            <a:r>
              <a:rPr lang="en-US" baseline="0" dirty="0" err="1"/>
              <a:t>geworden</a:t>
            </a:r>
            <a:r>
              <a:rPr lang="en-US" baseline="0" dirty="0"/>
              <a:t> </a:t>
            </a:r>
            <a:r>
              <a:rPr lang="en-US" baseline="0" dirty="0" err="1"/>
              <a:t>en</a:t>
            </a:r>
            <a:r>
              <a:rPr lang="en-US" baseline="0" dirty="0"/>
              <a:t> </a:t>
            </a:r>
            <a:r>
              <a:rPr lang="en-US" baseline="0" dirty="0" err="1"/>
              <a:t>ook</a:t>
            </a:r>
            <a:r>
              <a:rPr lang="en-US" baseline="0" dirty="0"/>
              <a:t> in </a:t>
            </a:r>
            <a:r>
              <a:rPr lang="en-US" baseline="0" dirty="0" err="1"/>
              <a:t>belgie</a:t>
            </a:r>
            <a:r>
              <a:rPr lang="en-US" baseline="0" dirty="0"/>
              <a:t>. </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13</a:t>
            </a:fld>
            <a:endParaRPr lang="nl-BE"/>
          </a:p>
        </p:txBody>
      </p:sp>
    </p:spTree>
    <p:extLst>
      <p:ext uri="{BB962C8B-B14F-4D97-AF65-F5344CB8AC3E}">
        <p14:creationId xmlns:p14="http://schemas.microsoft.com/office/powerpoint/2010/main" val="4194193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 </a:t>
            </a:r>
            <a:r>
              <a:rPr lang="en-US" dirty="0" err="1"/>
              <a:t>hier</a:t>
            </a:r>
            <a:r>
              <a:rPr lang="en-US" dirty="0"/>
              <a:t> mag je </a:t>
            </a:r>
            <a:r>
              <a:rPr lang="en-US" dirty="0" err="1"/>
              <a:t>snel</a:t>
            </a:r>
            <a:r>
              <a:rPr lang="en-US" dirty="0"/>
              <a:t> </a:t>
            </a:r>
            <a:r>
              <a:rPr lang="en-US" dirty="0" err="1"/>
              <a:t>overheen</a:t>
            </a:r>
            <a:r>
              <a:rPr lang="en-US" dirty="0"/>
              <a:t> </a:t>
            </a:r>
            <a:r>
              <a:rPr lang="en-US" dirty="0" err="1"/>
              <a:t>gaan</a:t>
            </a:r>
            <a:r>
              <a:rPr lang="en-US" dirty="0"/>
              <a:t>, </a:t>
            </a:r>
            <a:r>
              <a:rPr lang="en-US" dirty="0" err="1"/>
              <a:t>hetgeen</a:t>
            </a:r>
            <a:r>
              <a:rPr lang="en-US" dirty="0"/>
              <a:t> we Hiermee </a:t>
            </a:r>
            <a:r>
              <a:rPr lang="en-US" dirty="0" err="1"/>
              <a:t>willen</a:t>
            </a:r>
            <a:r>
              <a:rPr lang="en-US" dirty="0"/>
              <a:t> </a:t>
            </a:r>
            <a:r>
              <a:rPr lang="en-US" dirty="0" err="1"/>
              <a:t>aantoenen</a:t>
            </a:r>
            <a:r>
              <a:rPr lang="en-US" dirty="0"/>
              <a:t> is </a:t>
            </a:r>
            <a:r>
              <a:rPr lang="en-US" dirty="0" err="1"/>
              <a:t>dat</a:t>
            </a:r>
            <a:r>
              <a:rPr lang="en-US" dirty="0"/>
              <a:t> er </a:t>
            </a:r>
            <a:r>
              <a:rPr lang="en-US" dirty="0" err="1"/>
              <a:t>veel</a:t>
            </a:r>
            <a:r>
              <a:rPr lang="en-US" dirty="0"/>
              <a:t> </a:t>
            </a:r>
            <a:r>
              <a:rPr lang="en-US" dirty="0" err="1"/>
              <a:t>validatiesstudies</a:t>
            </a:r>
            <a:r>
              <a:rPr lang="en-US" dirty="0"/>
              <a:t> </a:t>
            </a:r>
            <a:r>
              <a:rPr lang="en-US" dirty="0" err="1"/>
              <a:t>zijn</a:t>
            </a:r>
            <a:r>
              <a:rPr lang="en-US" dirty="0"/>
              <a:t> door de auteurs van het instrument (</a:t>
            </a:r>
            <a:r>
              <a:rPr lang="en-US" dirty="0" err="1"/>
              <a:t>deze</a:t>
            </a:r>
            <a:r>
              <a:rPr lang="en-US" dirty="0"/>
              <a:t> slide) maar </a:t>
            </a:r>
            <a:r>
              <a:rPr lang="en-US" dirty="0" err="1"/>
              <a:t>ook</a:t>
            </a:r>
            <a:r>
              <a:rPr lang="en-US" dirty="0"/>
              <a:t> </a:t>
            </a:r>
            <a:r>
              <a:rPr lang="en-US" dirty="0" err="1"/>
              <a:t>externe</a:t>
            </a:r>
            <a:r>
              <a:rPr lang="en-US" dirty="0"/>
              <a:t> </a:t>
            </a:r>
            <a:r>
              <a:rPr lang="en-US" dirty="0" err="1"/>
              <a:t>validiatie</a:t>
            </a:r>
            <a:r>
              <a:rPr lang="en-US" dirty="0"/>
              <a:t> studies </a:t>
            </a:r>
            <a:r>
              <a:rPr lang="en-US" dirty="0" err="1"/>
              <a:t>zijn</a:t>
            </a:r>
            <a:r>
              <a:rPr lang="en-US" dirty="0"/>
              <a:t> (</a:t>
            </a:r>
            <a:r>
              <a:rPr lang="en-US" dirty="0" err="1"/>
              <a:t>volgende</a:t>
            </a:r>
            <a:r>
              <a:rPr lang="en-US" dirty="0"/>
              <a:t> slide) </a:t>
            </a:r>
            <a:r>
              <a:rPr lang="en-US" dirty="0" err="1"/>
              <a:t>en</a:t>
            </a:r>
            <a:r>
              <a:rPr lang="en-US" dirty="0"/>
              <a:t> </a:t>
            </a:r>
            <a:r>
              <a:rPr lang="en-US" dirty="0" err="1"/>
              <a:t>niet</a:t>
            </a:r>
            <a:r>
              <a:rPr lang="en-US" dirty="0"/>
              <a:t> </a:t>
            </a:r>
            <a:r>
              <a:rPr lang="en-US" dirty="0" err="1"/>
              <a:t>alleen</a:t>
            </a:r>
            <a:r>
              <a:rPr lang="en-US" dirty="0"/>
              <a:t> in de </a:t>
            </a:r>
            <a:r>
              <a:rPr lang="en-US" dirty="0" err="1"/>
              <a:t>psychiatrische</a:t>
            </a:r>
            <a:r>
              <a:rPr lang="en-US" dirty="0"/>
              <a:t> </a:t>
            </a:r>
            <a:r>
              <a:rPr lang="en-US" dirty="0" err="1"/>
              <a:t>ziekenhuizen</a:t>
            </a:r>
            <a:r>
              <a:rPr lang="en-US" dirty="0"/>
              <a:t> maar </a:t>
            </a:r>
            <a:r>
              <a:rPr lang="en-US" dirty="0" err="1"/>
              <a:t>ook</a:t>
            </a:r>
            <a:r>
              <a:rPr lang="en-US" dirty="0"/>
              <a:t> </a:t>
            </a:r>
            <a:r>
              <a:rPr lang="en-US" dirty="0" err="1"/>
              <a:t>onderzoek</a:t>
            </a:r>
            <a:r>
              <a:rPr lang="en-US" dirty="0"/>
              <a:t> in de </a:t>
            </a:r>
            <a:r>
              <a:rPr lang="en-US" dirty="0" err="1"/>
              <a:t>gevangenis</a:t>
            </a:r>
            <a:r>
              <a:rPr lang="en-US" dirty="0"/>
              <a:t>. We </a:t>
            </a:r>
            <a:r>
              <a:rPr lang="en-US" dirty="0" err="1"/>
              <a:t>zijn</a:t>
            </a:r>
            <a:r>
              <a:rPr lang="en-US" dirty="0"/>
              <a:t> </a:t>
            </a:r>
            <a:r>
              <a:rPr lang="en-US" dirty="0" err="1"/>
              <a:t>bewust</a:t>
            </a:r>
            <a:r>
              <a:rPr lang="en-US" dirty="0"/>
              <a:t> </a:t>
            </a:r>
            <a:r>
              <a:rPr lang="en-US" dirty="0" err="1"/>
              <a:t>niet</a:t>
            </a:r>
            <a:r>
              <a:rPr lang="en-US" dirty="0"/>
              <a:t> </a:t>
            </a:r>
            <a:r>
              <a:rPr lang="en-US" dirty="0" err="1"/>
              <a:t>diep</a:t>
            </a:r>
            <a:r>
              <a:rPr lang="en-US" dirty="0"/>
              <a:t> </a:t>
            </a:r>
            <a:r>
              <a:rPr lang="en-US" dirty="0" err="1"/>
              <a:t>ingegaan</a:t>
            </a:r>
            <a:r>
              <a:rPr lang="en-US" dirty="0"/>
              <a:t> op de studies </a:t>
            </a:r>
            <a:r>
              <a:rPr lang="en-US" dirty="0" err="1"/>
              <a:t>en</a:t>
            </a:r>
            <a:r>
              <a:rPr lang="en-US" dirty="0"/>
              <a:t> de </a:t>
            </a:r>
            <a:r>
              <a:rPr lang="en-US" dirty="0" err="1"/>
              <a:t>inhoud</a:t>
            </a:r>
            <a:r>
              <a:rPr lang="en-US" dirty="0"/>
              <a:t> </a:t>
            </a:r>
            <a:r>
              <a:rPr lang="en-US" dirty="0" err="1"/>
              <a:t>omdat</a:t>
            </a:r>
            <a:r>
              <a:rPr lang="en-US" dirty="0"/>
              <a:t> </a:t>
            </a:r>
            <a:r>
              <a:rPr lang="en-US" dirty="0" err="1"/>
              <a:t>dat</a:t>
            </a:r>
            <a:r>
              <a:rPr lang="en-US" dirty="0"/>
              <a:t> </a:t>
            </a:r>
            <a:r>
              <a:rPr lang="en-US" dirty="0" err="1"/>
              <a:t>voor</a:t>
            </a:r>
            <a:r>
              <a:rPr lang="en-US" dirty="0"/>
              <a:t> </a:t>
            </a:r>
            <a:r>
              <a:rPr lang="en-US" dirty="0" err="1"/>
              <a:t>vele</a:t>
            </a:r>
            <a:r>
              <a:rPr lang="en-US" dirty="0"/>
              <a:t> </a:t>
            </a:r>
            <a:r>
              <a:rPr lang="en-US" dirty="0" err="1"/>
              <a:t>niet</a:t>
            </a:r>
            <a:r>
              <a:rPr lang="en-US" dirty="0"/>
              <a:t> </a:t>
            </a:r>
            <a:r>
              <a:rPr lang="en-US" dirty="0" err="1"/>
              <a:t>te</a:t>
            </a:r>
            <a:r>
              <a:rPr lang="en-US" dirty="0"/>
              <a:t> </a:t>
            </a:r>
            <a:r>
              <a:rPr lang="en-US" dirty="0" err="1"/>
              <a:t>volgen</a:t>
            </a:r>
            <a:r>
              <a:rPr lang="en-US" dirty="0"/>
              <a:t>/</a:t>
            </a:r>
            <a:r>
              <a:rPr lang="en-US" dirty="0" err="1"/>
              <a:t>begrijpen</a:t>
            </a:r>
            <a:r>
              <a:rPr lang="en-US" dirty="0"/>
              <a:t> is </a:t>
            </a:r>
            <a:r>
              <a:rPr lang="en-US" dirty="0" err="1"/>
              <a:t>en</a:t>
            </a:r>
            <a:r>
              <a:rPr lang="en-US" dirty="0"/>
              <a:t> we </a:t>
            </a:r>
            <a:r>
              <a:rPr lang="en-US" dirty="0" err="1"/>
              <a:t>hebben</a:t>
            </a:r>
            <a:r>
              <a:rPr lang="en-US" dirty="0"/>
              <a:t> maar </a:t>
            </a:r>
            <a:r>
              <a:rPr lang="en-US" dirty="0" err="1"/>
              <a:t>beperkte</a:t>
            </a:r>
            <a:r>
              <a:rPr lang="en-US" dirty="0"/>
              <a:t> </a:t>
            </a:r>
            <a:r>
              <a:rPr lang="en-US" dirty="0" err="1"/>
              <a:t>tijd</a:t>
            </a:r>
            <a:r>
              <a:rPr lang="en-US" dirty="0"/>
              <a:t>***</a:t>
            </a:r>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14</a:t>
            </a:fld>
            <a:endParaRPr lang="nl-BE"/>
          </a:p>
        </p:txBody>
      </p:sp>
    </p:spTree>
    <p:extLst>
      <p:ext uri="{BB962C8B-B14F-4D97-AF65-F5344CB8AC3E}">
        <p14:creationId xmlns:p14="http://schemas.microsoft.com/office/powerpoint/2010/main" val="3293932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Kefor</a:t>
            </a:r>
            <a:r>
              <a:rPr lang="nl-NL" dirty="0"/>
              <a:t> heeft verschillende studies gedaan naar de validiteit van de </a:t>
            </a:r>
            <a:r>
              <a:rPr lang="nl-NL" dirty="0" err="1"/>
              <a:t>dundrum</a:t>
            </a:r>
            <a:r>
              <a:rPr lang="nl-NL" dirty="0"/>
              <a:t> en er zijn momenteel nog studies lopende. Hier gewoon een overzicht van bij welke doelgroepen er onderzoek gedaan is geworden: medium en high security </a:t>
            </a:r>
            <a:r>
              <a:rPr lang="nl-NL" dirty="0" err="1"/>
              <a:t>geinterneerden</a:t>
            </a:r>
            <a:r>
              <a:rPr lang="nl-NL" dirty="0"/>
              <a:t> en ook seksueel delinquenten. </a:t>
            </a:r>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18</a:t>
            </a:fld>
            <a:endParaRPr lang="nl-BE"/>
          </a:p>
        </p:txBody>
      </p:sp>
    </p:spTree>
    <p:extLst>
      <p:ext uri="{BB962C8B-B14F-4D97-AF65-F5344CB8AC3E}">
        <p14:creationId xmlns:p14="http://schemas.microsoft.com/office/powerpoint/2010/main" val="568315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Ook hier gewoon ter illustratie een lijst van de publicaties van </a:t>
            </a:r>
            <a:r>
              <a:rPr lang="nl-BE" dirty="0" err="1"/>
              <a:t>Kefor</a:t>
            </a:r>
            <a:r>
              <a:rPr lang="nl-BE" dirty="0"/>
              <a:t> over de </a:t>
            </a:r>
            <a:r>
              <a:rPr lang="nl-BE" dirty="0" err="1"/>
              <a:t>dundrum</a:t>
            </a:r>
            <a:endParaRPr lang="nl-BE" dirty="0"/>
          </a:p>
        </p:txBody>
      </p:sp>
      <p:sp>
        <p:nvSpPr>
          <p:cNvPr id="4" name="Tijdelijke aanduiding voor dianummer 3"/>
          <p:cNvSpPr>
            <a:spLocks noGrp="1"/>
          </p:cNvSpPr>
          <p:nvPr>
            <p:ph type="sldNum" sz="quarter" idx="10"/>
          </p:nvPr>
        </p:nvSpPr>
        <p:spPr/>
        <p:txBody>
          <a:bodyPr/>
          <a:lstStyle/>
          <a:p>
            <a:fld id="{C92F0B4B-35ED-40AF-8F80-56A20C58EE9D}" type="slidenum">
              <a:rPr lang="nl-BE" smtClean="0"/>
              <a:t>19</a:t>
            </a:fld>
            <a:endParaRPr lang="nl-BE"/>
          </a:p>
        </p:txBody>
      </p:sp>
    </p:spTree>
    <p:extLst>
      <p:ext uri="{BB962C8B-B14F-4D97-AF65-F5344CB8AC3E}">
        <p14:creationId xmlns:p14="http://schemas.microsoft.com/office/powerpoint/2010/main" val="3629008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Samenvattend wat gesteld kan worden </a:t>
            </a:r>
            <a:r>
              <a:rPr lang="nl-BE" dirty="0" err="1"/>
              <a:t>obv</a:t>
            </a:r>
            <a:r>
              <a:rPr lang="nl-BE" dirty="0"/>
              <a:t> het onderzoek is dat het instrument </a:t>
            </a:r>
            <a:r>
              <a:rPr lang="nl-NL" dirty="0">
                <a:latin typeface="Calibri Light" panose="020F0302020204030204" pitchFamily="34" charset="0"/>
                <a:cs typeface="Calibri Light" panose="020F0302020204030204" pitchFamily="34" charset="0"/>
              </a:rPr>
              <a:t>Internationaal en nationaal gevalideerd is</a:t>
            </a:r>
          </a:p>
          <a:p>
            <a:pPr lvl="1"/>
            <a:endParaRPr lang="nl-NL" dirty="0">
              <a:latin typeface="Calibri Light" panose="020F0302020204030204" pitchFamily="34" charset="0"/>
              <a:cs typeface="Calibri Light" panose="020F0302020204030204" pitchFamily="34" charset="0"/>
            </a:endParaRPr>
          </a:p>
          <a:p>
            <a:pPr lvl="1"/>
            <a:r>
              <a:rPr lang="nl-NL" dirty="0">
                <a:latin typeface="Calibri Light" panose="020F0302020204030204" pitchFamily="34" charset="0"/>
                <a:cs typeface="Calibri Light" panose="020F0302020204030204" pitchFamily="34" charset="0"/>
              </a:rPr>
              <a:t>Psychometrische eigenschappen goed (beter dan </a:t>
            </a:r>
            <a:r>
              <a:rPr lang="nl-NL" dirty="0" err="1">
                <a:latin typeface="Calibri Light" panose="020F0302020204030204" pitchFamily="34" charset="0"/>
                <a:cs typeface="Calibri Light" panose="020F0302020204030204" pitchFamily="34" charset="0"/>
              </a:rPr>
              <a:t>HoNOS</a:t>
            </a:r>
            <a:r>
              <a:rPr lang="nl-NL" dirty="0">
                <a:latin typeface="Calibri Light" panose="020F0302020204030204" pitchFamily="34" charset="0"/>
                <a:cs typeface="Calibri Light" panose="020F0302020204030204" pitchFamily="34" charset="0"/>
              </a:rPr>
              <a:t>-secure)
Voorspellend vermogen voor transfers te voorspellen is veelbelovend (replicatie nodig!!!)
Training belangrijk (replicatie nodig!!!)
DUNDRUM-2 (momenteel) niet voor Belgische praktijk, de D-2 is toch nog teveel gestoeld op de Ierse praktijk, hier zouden eigenlijk aanpassingen moeten gebeuren zodat het beter past in de Belgische context. Hiervoor is momenteel onderzoek bezig. </a:t>
            </a:r>
            <a:r>
              <a:rPr lang="nl-NL" b="1" dirty="0">
                <a:latin typeface="Calibri Light" panose="020F0302020204030204" pitchFamily="34" charset="0"/>
                <a:cs typeface="Calibri Light" panose="020F0302020204030204" pitchFamily="34" charset="0"/>
              </a:rPr>
              <a:t>Hou dit dus in uw achterhoofd tijdens het scoren van D2!</a:t>
            </a:r>
            <a:r>
              <a:rPr lang="nl-NL" dirty="0">
                <a:latin typeface="Calibri Light" panose="020F0302020204030204" pitchFamily="34" charset="0"/>
                <a:cs typeface="Calibri Light" panose="020F0302020204030204" pitchFamily="34" charset="0"/>
              </a:rPr>
              <a:t> 
DUNDRUM-1 voorspelt drop-out
Kan worden gebruikt voor patiënten met een </a:t>
            </a:r>
            <a:r>
              <a:rPr lang="nl-NL" dirty="0" err="1">
                <a:latin typeface="Calibri Light" panose="020F0302020204030204" pitchFamily="34" charset="0"/>
                <a:cs typeface="Calibri Light" panose="020F0302020204030204" pitchFamily="34" charset="0"/>
              </a:rPr>
              <a:t>parafiele</a:t>
            </a:r>
            <a:r>
              <a:rPr lang="nl-NL" dirty="0">
                <a:latin typeface="Calibri Light" panose="020F0302020204030204" pitchFamily="34" charset="0"/>
                <a:cs typeface="Calibri Light" panose="020F0302020204030204" pitchFamily="34" charset="0"/>
              </a:rPr>
              <a:t> stoornis </a:t>
            </a:r>
          </a:p>
          <a:p>
            <a:pPr lvl="1"/>
            <a:r>
              <a:rPr lang="nl-NL" dirty="0">
                <a:latin typeface="Calibri Light" panose="020F0302020204030204" pitchFamily="34" charset="0"/>
                <a:cs typeface="Calibri Light" panose="020F0302020204030204" pitchFamily="34" charset="0"/>
              </a:rPr>
              <a:t>SR versie voor personen met een verstandelijke beperking = geen succes, de clinici kunnen de </a:t>
            </a:r>
            <a:r>
              <a:rPr lang="nl-NL" dirty="0" err="1">
                <a:latin typeface="Calibri Light" panose="020F0302020204030204" pitchFamily="34" charset="0"/>
                <a:cs typeface="Calibri Light" panose="020F0302020204030204" pitchFamily="34" charset="0"/>
              </a:rPr>
              <a:t>dundrum</a:t>
            </a:r>
            <a:r>
              <a:rPr lang="nl-NL" dirty="0">
                <a:latin typeface="Calibri Light" panose="020F0302020204030204" pitchFamily="34" charset="0"/>
                <a:cs typeface="Calibri Light" panose="020F0302020204030204" pitchFamily="34" charset="0"/>
              </a:rPr>
              <a:t> wel gebruiken voor personen met een verstandelijke beperking.</a:t>
            </a:r>
          </a:p>
          <a:p>
            <a:pPr lvl="1"/>
            <a:endParaRPr lang="nl-NL" dirty="0">
              <a:latin typeface="Calibri Light" panose="020F0302020204030204" pitchFamily="34" charset="0"/>
              <a:cs typeface="Calibri Light" panose="020F0302020204030204" pitchFamily="34" charset="0"/>
            </a:endParaRPr>
          </a:p>
          <a:p>
            <a:pPr lvl="1"/>
            <a:r>
              <a:rPr lang="nl-NL" dirty="0">
                <a:latin typeface="Calibri Light" panose="020F0302020204030204" pitchFamily="34" charset="0"/>
                <a:cs typeface="Calibri Light" panose="020F0302020204030204" pitchFamily="34" charset="0"/>
              </a:rPr>
              <a:t>Let wel: al deze studies hebben plaatsgevonden in een </a:t>
            </a:r>
            <a:r>
              <a:rPr lang="nl-NL" dirty="0" err="1">
                <a:latin typeface="Calibri Light" panose="020F0302020204030204" pitchFamily="34" charset="0"/>
                <a:cs typeface="Calibri Light" panose="020F0302020204030204" pitchFamily="34" charset="0"/>
              </a:rPr>
              <a:t>onderzoekscontext</a:t>
            </a:r>
            <a:r>
              <a:rPr lang="nl-NL" dirty="0">
                <a:latin typeface="Calibri Light" panose="020F0302020204030204" pitchFamily="34" charset="0"/>
                <a:cs typeface="Calibri Light" panose="020F0302020204030204" pitchFamily="34" charset="0"/>
              </a:rPr>
              <a:t>, we weten nog niet hoe goed het instrument het doet in de praktijk, daarvoor dient de implementatiestudie waarover het op het einde van de dag gaan hebben. </a:t>
            </a:r>
          </a:p>
          <a:p>
            <a:pPr marL="0" indent="0">
              <a:buNone/>
            </a:pPr>
            <a:r>
              <a:rPr lang="nl-NL" dirty="0">
                <a:latin typeface="Calibri Light" panose="020F0302020204030204" pitchFamily="34" charset="0"/>
                <a:cs typeface="Calibri Light" panose="020F0302020204030204" pitchFamily="34" charset="0"/>
              </a:rPr>
              <a:t>
wat we wel kunnen zeggen van de DUNDRUM is:
Iedereen spreekt dezelfde taal, hanteert dezelfde criteria, vermijdt iemand in een te hoog beveiligingsniveau te plaatsen, faciliteert overdrachten?
Een instrument dat clinici en rechters kan helpen bij hun beslissingen met betrekking tot de behoefte aan veiligheid met meer transparantie met betrekking tot het proces van deze beslissingen </a:t>
            </a:r>
            <a:r>
              <a:rPr lang="nl-NL" dirty="0">
                <a:latin typeface="+mj-lt"/>
              </a:rPr>
              <a:t>
</a:t>
            </a:r>
            <a:endParaRPr lang="nl-NL" dirty="0"/>
          </a:p>
          <a:p>
            <a:endParaRPr lang="nl-BE" dirty="0"/>
          </a:p>
        </p:txBody>
      </p:sp>
      <p:sp>
        <p:nvSpPr>
          <p:cNvPr id="4" name="Tijdelijke aanduiding voor dianummer 3"/>
          <p:cNvSpPr>
            <a:spLocks noGrp="1"/>
          </p:cNvSpPr>
          <p:nvPr>
            <p:ph type="sldNum" sz="quarter" idx="10"/>
          </p:nvPr>
        </p:nvSpPr>
        <p:spPr/>
        <p:txBody>
          <a:bodyPr/>
          <a:lstStyle/>
          <a:p>
            <a:fld id="{C92F0B4B-35ED-40AF-8F80-56A20C58EE9D}" type="slidenum">
              <a:rPr lang="nl-BE" smtClean="0"/>
              <a:t>20</a:t>
            </a:fld>
            <a:endParaRPr lang="nl-BE"/>
          </a:p>
        </p:txBody>
      </p:sp>
    </p:spTree>
    <p:extLst>
      <p:ext uri="{BB962C8B-B14F-4D97-AF65-F5344CB8AC3E}">
        <p14:creationId xmlns:p14="http://schemas.microsoft.com/office/powerpoint/2010/main" val="3755997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De </a:t>
            </a:r>
            <a:r>
              <a:rPr lang="en-US" dirty="0" err="1"/>
              <a:t>dundrum</a:t>
            </a:r>
            <a:r>
              <a:rPr lang="en-US" dirty="0"/>
              <a:t> is </a:t>
            </a:r>
            <a:r>
              <a:rPr lang="en-US" dirty="0" err="1"/>
              <a:t>beschikbaar</a:t>
            </a:r>
            <a:r>
              <a:rPr lang="en-US" dirty="0"/>
              <a:t> in </a:t>
            </a:r>
            <a:r>
              <a:rPr lang="en-US" dirty="0" err="1"/>
              <a:t>verschillende</a:t>
            </a:r>
            <a:r>
              <a:rPr lang="en-US" dirty="0"/>
              <a:t> </a:t>
            </a:r>
            <a:r>
              <a:rPr lang="en-US" dirty="0" err="1"/>
              <a:t>talen</a:t>
            </a:r>
            <a:r>
              <a:rPr lang="en-US" dirty="0"/>
              <a:t>: </a:t>
            </a:r>
          </a:p>
          <a:p>
            <a:r>
              <a:rPr lang="en-US" dirty="0"/>
              <a:t>Engels, </a:t>
            </a:r>
            <a:r>
              <a:rPr lang="en-US" dirty="0" err="1"/>
              <a:t>Deens</a:t>
            </a:r>
            <a:r>
              <a:rPr lang="en-US" dirty="0"/>
              <a:t>, </a:t>
            </a:r>
            <a:r>
              <a:rPr lang="en-US" dirty="0" err="1"/>
              <a:t>italiaans</a:t>
            </a:r>
            <a:r>
              <a:rPr lang="en-US" dirty="0"/>
              <a:t> </a:t>
            </a:r>
            <a:r>
              <a:rPr lang="en-US" dirty="0" err="1"/>
              <a:t>en</a:t>
            </a:r>
            <a:r>
              <a:rPr lang="en-US" dirty="0"/>
              <a:t> Frans. De </a:t>
            </a:r>
            <a:r>
              <a:rPr lang="en-US" dirty="0" err="1"/>
              <a:t>Franse</a:t>
            </a:r>
            <a:r>
              <a:rPr lang="en-US" dirty="0"/>
              <a:t> </a:t>
            </a:r>
            <a:r>
              <a:rPr lang="en-US" dirty="0" err="1"/>
              <a:t>vertaling</a:t>
            </a:r>
            <a:r>
              <a:rPr lang="en-US" dirty="0"/>
              <a:t> is </a:t>
            </a:r>
            <a:r>
              <a:rPr lang="en-US" dirty="0" err="1"/>
              <a:t>wel</a:t>
            </a:r>
            <a:r>
              <a:rPr lang="en-US" dirty="0"/>
              <a:t> </a:t>
            </a:r>
            <a:r>
              <a:rPr lang="en-US" dirty="0" err="1"/>
              <a:t>geen</a:t>
            </a:r>
            <a:r>
              <a:rPr lang="en-US" dirty="0"/>
              <a:t> </a:t>
            </a:r>
            <a:r>
              <a:rPr lang="en-US" dirty="0" err="1"/>
              <a:t>officiele</a:t>
            </a:r>
            <a:r>
              <a:rPr lang="en-US" dirty="0"/>
              <a:t> </a:t>
            </a:r>
            <a:r>
              <a:rPr lang="en-US" dirty="0" err="1"/>
              <a:t>vertaling</a:t>
            </a:r>
            <a:r>
              <a:rPr lang="en-US" dirty="0"/>
              <a:t>. </a:t>
            </a:r>
          </a:p>
          <a:p>
            <a:endParaRPr lang="en-US" dirty="0"/>
          </a:p>
          <a:p>
            <a:pPr algn="just">
              <a:lnSpc>
                <a:spcPct val="150000"/>
              </a:lnSpc>
              <a:spcAft>
                <a:spcPts val="1000"/>
              </a:spcAft>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Bij de vertaling werd getracht om zo dicht mogelijk bij de Engelse versie van de DUNDRUM te blijven. Er was ook een intensieve samenwerking tussen de vertalers en de auteurs.  Waar nodig werd een verduidelijking naar de Vlaamse situatie voorgesteld. Deze verduidelijkingen staan in voetnoot vermeld zodat zij duidelijk herkenbaar zijn. Dit was geen simpel proces omdat de originele versie nogal veel wollig taalgebruik had. </a:t>
            </a:r>
          </a:p>
          <a:p>
            <a:pPr algn="just">
              <a:lnSpc>
                <a:spcPct val="150000"/>
              </a:lnSpc>
              <a:spcAft>
                <a:spcPts val="1000"/>
              </a:spcAft>
            </a:pP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De vertaalde tekst en de aanvullingen bij de itembeschrijvingen werden via de ‘back </a:t>
            </a:r>
            <a:r>
              <a:rPr lang="nl-NL" sz="1800" dirty="0" err="1">
                <a:effectLst/>
                <a:latin typeface="Calibri Light" panose="020F0302020204030204" pitchFamily="34" charset="0"/>
                <a:ea typeface="Times New Roman" panose="02020603050405020304" pitchFamily="18" charset="0"/>
                <a:cs typeface="Times New Roman" panose="02020603050405020304" pitchFamily="18" charset="0"/>
              </a:rPr>
              <a:t>translation</a:t>
            </a: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 methode voorgelegd aan de oorspronkelijke auteurs en door hen goedgekeurd.</a:t>
            </a:r>
          </a:p>
          <a:p>
            <a:pPr algn="just">
              <a:lnSpc>
                <a:spcPct val="150000"/>
              </a:lnSpc>
              <a:spcAft>
                <a:spcPts val="1000"/>
              </a:spcAft>
            </a:pP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Deze handleiding is gebaseerd op herziening V1.0.30 van de DUNDRUM </a:t>
            </a:r>
            <a:r>
              <a:rPr lang="nl-NL" sz="1800" dirty="0" err="1">
                <a:effectLst/>
                <a:latin typeface="Calibri Light" panose="020F0302020204030204" pitchFamily="34" charset="0"/>
                <a:ea typeface="Times New Roman" panose="02020603050405020304" pitchFamily="18" charset="0"/>
                <a:cs typeface="Times New Roman" panose="02020603050405020304" pitchFamily="18" charset="0"/>
              </a:rPr>
              <a:t>toolkit</a:t>
            </a: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 In de loop van het vertalingsproces werden in overleg met de oorspronkelijke auteurs kleine aanpassingen aan deze versie gedaan, die mee zijn opgenomen in de huidige vertaling. Het is evenwel niet uitgesloten dat er binnen afzienbare tijd een nieuwe versie van de DUNDRUM zal verschijnen. </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21</a:t>
            </a:fld>
            <a:endParaRPr lang="nl-BE"/>
          </a:p>
        </p:txBody>
      </p:sp>
    </p:spTree>
    <p:extLst>
      <p:ext uri="{BB962C8B-B14F-4D97-AF65-F5344CB8AC3E}">
        <p14:creationId xmlns:p14="http://schemas.microsoft.com/office/powerpoint/2010/main" val="371844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Light" panose="020F0302020204030204" pitchFamily="34" charset="0"/>
                <a:ea typeface="Times New Roman" panose="02020603050405020304" pitchFamily="18" charset="0"/>
                <a:cs typeface="Times New Roman" panose="02020603050405020304" pitchFamily="18" charset="0"/>
              </a:rPr>
              <a:t>De algemene regels is om op zoek te gaan naar een patroon – bij hoofdzakelijk score 4 is een transfer naar een minder beveiligde omgeving, verlof of voorwaardelijk ontslag weinig waarschijnlijk; in geval vooral 3 wordt gescoord kan een transfer van een hoge naar een matige beveiliging zinvol zijn en kan in sommige gevallen een therapeutisch risico genomen worden door verlof toe te kennen onder strikt toezicht en voorwaarden; voornamelijk scores 2 verwijst naar nood aan lage beveiliging en meer verlofmogelijkheden. Toch moet men voorzichtig blijven als er bij één of twee items 3 of 4 gescoord is, en overweegt men best een tragere verlofopbouw. </a:t>
            </a:r>
            <a:r>
              <a:rPr lang="nl-BE" sz="1200" dirty="0">
                <a:effectLst/>
                <a:latin typeface="Calibri Light" panose="020F0302020204030204" pitchFamily="34" charset="0"/>
                <a:ea typeface="Times New Roman" panose="02020603050405020304" pitchFamily="18" charset="0"/>
                <a:cs typeface="Times New Roman" panose="02020603050405020304" pitchFamily="18" charset="0"/>
              </a:rPr>
              <a:t>Ook heeft een voorwaardelijk ontslag dan weinig kans op slagen ondanks een patroon van lagere scores op de overige items – individuele factoren en context moeten hier namelijk altijd bij betrokken worden.</a:t>
            </a: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23</a:t>
            </a:fld>
            <a:endParaRPr lang="nl-BE"/>
          </a:p>
        </p:txBody>
      </p:sp>
    </p:spTree>
    <p:extLst>
      <p:ext uri="{BB962C8B-B14F-4D97-AF65-F5344CB8AC3E}">
        <p14:creationId xmlns:p14="http://schemas.microsoft.com/office/powerpoint/2010/main" val="4071144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2200" dirty="0">
                <a:latin typeface="Calibri Light" panose="020F0302020204030204" pitchFamily="34" charset="0"/>
                <a:cs typeface="Calibri Light" panose="020F0302020204030204" pitchFamily="34" charset="0"/>
              </a:rPr>
              <a:t>Hoge mate van detail is </a:t>
            </a:r>
            <a:r>
              <a:rPr lang="en-US" sz="2200" dirty="0" err="1">
                <a:latin typeface="Calibri Light" panose="020F0302020204030204" pitchFamily="34" charset="0"/>
                <a:cs typeface="Calibri Light" panose="020F0302020204030204" pitchFamily="34" charset="0"/>
              </a:rPr>
              <a:t>nodig</a:t>
            </a:r>
            <a:r>
              <a:rPr lang="en-US" sz="2200" dirty="0">
                <a:latin typeface="Calibri Light" panose="020F0302020204030204" pitchFamily="34" charset="0"/>
                <a:cs typeface="Calibri Light" panose="020F0302020204030204" pitchFamily="34" charset="0"/>
              </a:rPr>
              <a:t> </a:t>
            </a:r>
            <a:r>
              <a:rPr lang="en-US" sz="2200" dirty="0" err="1">
                <a:latin typeface="Calibri Light" panose="020F0302020204030204" pitchFamily="34" charset="0"/>
                <a:cs typeface="Calibri Light" panose="020F0302020204030204" pitchFamily="34" charset="0"/>
              </a:rPr>
              <a:t>tezamen</a:t>
            </a:r>
            <a:r>
              <a:rPr lang="en-US" sz="2200" dirty="0">
                <a:latin typeface="Calibri Light" panose="020F0302020204030204" pitchFamily="34" charset="0"/>
                <a:cs typeface="Calibri Light" panose="020F0302020204030204" pitchFamily="34" charset="0"/>
              </a:rPr>
              <a:t> met </a:t>
            </a:r>
            <a:r>
              <a:rPr lang="en-US" sz="2200" dirty="0" err="1">
                <a:latin typeface="Calibri Light" panose="020F0302020204030204" pitchFamily="34" charset="0"/>
                <a:cs typeface="Calibri Light" panose="020F0302020204030204" pitchFamily="34" charset="0"/>
              </a:rPr>
              <a:t>collaterale</a:t>
            </a:r>
            <a:r>
              <a:rPr lang="en-US" sz="2200" dirty="0">
                <a:latin typeface="Calibri Light" panose="020F0302020204030204" pitchFamily="34" charset="0"/>
                <a:cs typeface="Calibri Light" panose="020F0302020204030204" pitchFamily="34" charset="0"/>
              </a:rPr>
              <a:t> </a:t>
            </a:r>
            <a:r>
              <a:rPr lang="en-US" sz="2200" dirty="0" err="1">
                <a:latin typeface="Calibri Light" panose="020F0302020204030204" pitchFamily="34" charset="0"/>
                <a:cs typeface="Calibri Light" panose="020F0302020204030204" pitchFamily="34" charset="0"/>
              </a:rPr>
              <a:t>informatie</a:t>
            </a:r>
            <a:endParaRPr lang="en-US" sz="2200" dirty="0">
              <a:latin typeface="Calibri Light" panose="020F0302020204030204" pitchFamily="34" charset="0"/>
              <a:cs typeface="Calibri Light" panose="020F0302020204030204" pitchFamily="34" charset="0"/>
            </a:endParaRPr>
          </a:p>
          <a:p>
            <a:pPr algn="l"/>
            <a:r>
              <a:rPr lang="en-US" sz="2200" dirty="0" err="1">
                <a:latin typeface="Calibri Light" panose="020F0302020204030204" pitchFamily="34" charset="0"/>
                <a:cs typeface="Calibri Light" panose="020F0302020204030204" pitchFamily="34" charset="0"/>
              </a:rPr>
              <a:t>Vermijdt</a:t>
            </a:r>
            <a:r>
              <a:rPr lang="en-US" sz="2200" dirty="0">
                <a:latin typeface="Calibri Light" panose="020F0302020204030204" pitchFamily="34" charset="0"/>
                <a:cs typeface="Calibri Light" panose="020F0302020204030204" pitchFamily="34" charset="0"/>
              </a:rPr>
              <a:t> </a:t>
            </a:r>
            <a:r>
              <a:rPr lang="en-US" sz="2200" dirty="0" err="1">
                <a:latin typeface="Calibri Light" panose="020F0302020204030204" pitchFamily="34" charset="0"/>
                <a:cs typeface="Calibri Light" panose="020F0302020204030204" pitchFamily="34" charset="0"/>
              </a:rPr>
              <a:t>vage</a:t>
            </a:r>
            <a:r>
              <a:rPr lang="en-US" sz="2200" dirty="0">
                <a:latin typeface="Calibri Light" panose="020F0302020204030204" pitchFamily="34" charset="0"/>
                <a:cs typeface="Calibri Light" panose="020F0302020204030204" pitchFamily="34" charset="0"/>
              </a:rPr>
              <a:t> </a:t>
            </a:r>
            <a:r>
              <a:rPr lang="en-US" sz="2200" dirty="0" err="1">
                <a:latin typeface="Calibri Light" panose="020F0302020204030204" pitchFamily="34" charset="0"/>
                <a:cs typeface="Calibri Light" panose="020F0302020204030204" pitchFamily="34" charset="0"/>
              </a:rPr>
              <a:t>opsommingen</a:t>
            </a:r>
            <a:r>
              <a:rPr lang="en-US" sz="2200" dirty="0">
                <a:latin typeface="Calibri Light" panose="020F0302020204030204" pitchFamily="34" charset="0"/>
                <a:cs typeface="Calibri Light" panose="020F0302020204030204" pitchFamily="34" charset="0"/>
              </a:rPr>
              <a:t>: </a:t>
            </a:r>
            <a:r>
              <a:rPr lang="en-US" sz="2200" dirty="0" err="1">
                <a:latin typeface="Calibri Light" panose="020F0302020204030204" pitchFamily="34" charset="0"/>
                <a:cs typeface="Calibri Light" panose="020F0302020204030204" pitchFamily="34" charset="0"/>
              </a:rPr>
              <a:t>bv</a:t>
            </a:r>
            <a:r>
              <a:rPr lang="en-US" sz="2200" dirty="0">
                <a:latin typeface="Calibri Light" panose="020F0302020204030204" pitchFamily="34" charset="0"/>
                <a:cs typeface="Calibri Light" panose="020F0302020204030204" pitchFamily="34" charset="0"/>
              </a:rPr>
              <a:t> </a:t>
            </a:r>
            <a:r>
              <a:rPr lang="nl-NL" sz="2200" dirty="0">
                <a:latin typeface="Calibri Light" panose="020F0302020204030204" pitchFamily="34" charset="0"/>
                <a:cs typeface="Calibri Light" panose="020F0302020204030204" pitchFamily="34" charset="0"/>
              </a:rPr>
              <a:t>"patiënt heeft een geschiedenis van interpersoonlijk geweld en geweld tegen eigendom"  
Vermeldt: elk individueel incident, inclusief data, details van het incident en de omstandigheden zorgvuldig, grondig en in chronologische volgorde worden gedocumenteerd. 
Het opnemen van geweld dat mogelijk niet tot aanklachten of veroordelingen heeft geleid, is inbegrepen, omdat dit ook in behandelings- en therapiesessies aan de orde moet komen
Regelmatig updaten: </a:t>
            </a:r>
          </a:p>
          <a:p>
            <a:pPr lvl="1"/>
            <a:r>
              <a:rPr lang="nl-NL" sz="2200" dirty="0">
                <a:latin typeface="Calibri Light" panose="020F0302020204030204" pitchFamily="34" charset="0"/>
                <a:cs typeface="Calibri Light" panose="020F0302020204030204" pitchFamily="34" charset="0"/>
              </a:rPr>
              <a:t>alle incidenten van geweld tegen personeelsleden en medepatiënten in de intramurale setting omvatten. 
Verklaringen van patiënt kunnen worden geaccepteerd, ontkenningen vereisen onafhankelijk bevestiging. 
Aanklacht die in behandeling is wordt ook gescoord, aangezien een openbare aanklager moet hebben voldaan aan een test dat er een redelijke kans op veroordeling is op basis van het beschikbare bewijsmateriaal.</a:t>
            </a:r>
            <a:endParaRPr lang="en-US" sz="2200" b="0" i="0" u="none" strike="noStrike" baseline="0" dirty="0">
              <a:latin typeface="Calibri Light" panose="020F0302020204030204" pitchFamily="34" charset="0"/>
              <a:cs typeface="Calibri Light" panose="020F0302020204030204" pitchFamily="34" charset="0"/>
            </a:endParaRPr>
          </a:p>
          <a:p>
            <a:endParaRPr lang="en-US" sz="1800" b="0" i="0" u="none" strike="noStrike" baseline="0" dirty="0">
              <a:solidFill>
                <a:srgbClr val="2D75B6"/>
              </a:solidFill>
              <a:latin typeface="Calibri" panose="020F0502020204030204" pitchFamily="34" charset="0"/>
            </a:endParaRPr>
          </a:p>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24</a:t>
            </a:fld>
            <a:endParaRPr lang="nl-BE"/>
          </a:p>
        </p:txBody>
      </p:sp>
    </p:spTree>
    <p:extLst>
      <p:ext uri="{BB962C8B-B14F-4D97-AF65-F5344CB8AC3E}">
        <p14:creationId xmlns:p14="http://schemas.microsoft.com/office/powerpoint/2010/main" val="974115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Even om </a:t>
            </a:r>
            <a:r>
              <a:rPr lang="en-US" dirty="0" err="1"/>
              <a:t>samen</a:t>
            </a:r>
            <a:r>
              <a:rPr lang="en-US" dirty="0"/>
              <a:t> </a:t>
            </a:r>
            <a:r>
              <a:rPr lang="en-US" dirty="0" err="1"/>
              <a:t>te</a:t>
            </a:r>
            <a:r>
              <a:rPr lang="en-US" dirty="0"/>
              <a:t> </a:t>
            </a:r>
            <a:r>
              <a:rPr lang="en-US" dirty="0" err="1"/>
              <a:t>vatten</a:t>
            </a:r>
            <a:r>
              <a:rPr lang="en-US" dirty="0"/>
              <a:t> </a:t>
            </a:r>
            <a:r>
              <a:rPr lang="en-US" dirty="0" err="1"/>
              <a:t>en</a:t>
            </a:r>
            <a:r>
              <a:rPr lang="en-US" dirty="0"/>
              <a:t> de </a:t>
            </a:r>
            <a:r>
              <a:rPr lang="en-US" dirty="0" err="1"/>
              <a:t>vuistregels</a:t>
            </a:r>
            <a:r>
              <a:rPr lang="en-US" dirty="0"/>
              <a:t> </a:t>
            </a:r>
            <a:r>
              <a:rPr lang="en-US" dirty="0" err="1"/>
              <a:t>te</a:t>
            </a:r>
            <a:r>
              <a:rPr lang="en-US" dirty="0"/>
              <a:t> </a:t>
            </a:r>
            <a:r>
              <a:rPr lang="en-US" dirty="0" err="1"/>
              <a:t>herhalen</a:t>
            </a:r>
            <a:r>
              <a:rPr lang="en-US" dirty="0"/>
              <a:t>. </a:t>
            </a:r>
          </a:p>
          <a:p>
            <a:r>
              <a:rPr lang="en-US" dirty="0" err="1"/>
              <a:t>Scoor</a:t>
            </a:r>
            <a:r>
              <a:rPr lang="en-US" dirty="0"/>
              <a:t> </a:t>
            </a:r>
            <a:r>
              <a:rPr lang="en-US" dirty="0" err="1"/>
              <a:t>altijd</a:t>
            </a:r>
            <a:r>
              <a:rPr lang="en-US" dirty="0"/>
              <a:t> met het </a:t>
            </a:r>
            <a:r>
              <a:rPr lang="en-US" dirty="0" err="1"/>
              <a:t>boek</a:t>
            </a:r>
            <a:r>
              <a:rPr lang="en-US" dirty="0"/>
              <a:t> open, lees </a:t>
            </a:r>
            <a:r>
              <a:rPr lang="en-US" dirty="0" err="1"/>
              <a:t>altijd</a:t>
            </a:r>
            <a:r>
              <a:rPr lang="en-US" dirty="0"/>
              <a:t> alle items </a:t>
            </a:r>
            <a:r>
              <a:rPr lang="en-US" dirty="0" err="1"/>
              <a:t>voor</a:t>
            </a:r>
            <a:r>
              <a:rPr lang="en-US" dirty="0"/>
              <a:t> je </a:t>
            </a:r>
            <a:r>
              <a:rPr lang="en-US" dirty="0" err="1"/>
              <a:t>een</a:t>
            </a:r>
            <a:r>
              <a:rPr lang="en-US" dirty="0"/>
              <a:t> score </a:t>
            </a:r>
            <a:r>
              <a:rPr lang="en-US" dirty="0" err="1"/>
              <a:t>geeft</a:t>
            </a:r>
            <a:r>
              <a:rPr lang="en-US" dirty="0"/>
              <a:t>. Je </a:t>
            </a:r>
            <a:r>
              <a:rPr lang="en-US" dirty="0" err="1"/>
              <a:t>begint</a:t>
            </a:r>
            <a:r>
              <a:rPr lang="en-US" dirty="0"/>
              <a:t> </a:t>
            </a:r>
            <a:r>
              <a:rPr lang="en-US" dirty="0" err="1"/>
              <a:t>bij</a:t>
            </a:r>
            <a:r>
              <a:rPr lang="en-US" dirty="0"/>
              <a:t> de score 4 </a:t>
            </a:r>
            <a:r>
              <a:rPr lang="en-US" dirty="0" err="1"/>
              <a:t>en</a:t>
            </a:r>
            <a:r>
              <a:rPr lang="en-US" dirty="0"/>
              <a:t> </a:t>
            </a:r>
            <a:r>
              <a:rPr lang="en-US" dirty="0" err="1"/>
              <a:t>werkt</a:t>
            </a:r>
            <a:r>
              <a:rPr lang="en-US" dirty="0"/>
              <a:t> </a:t>
            </a:r>
            <a:r>
              <a:rPr lang="en-US" dirty="0" err="1"/>
              <a:t>naar</a:t>
            </a:r>
            <a:r>
              <a:rPr lang="en-US" dirty="0"/>
              <a:t> </a:t>
            </a:r>
            <a:r>
              <a:rPr lang="en-US" dirty="0" err="1"/>
              <a:t>beneden</a:t>
            </a:r>
            <a:r>
              <a:rPr lang="en-US" dirty="0"/>
              <a:t>. </a:t>
            </a:r>
            <a:r>
              <a:rPr lang="en-US" dirty="0" err="1"/>
              <a:t>Denk</a:t>
            </a:r>
            <a:r>
              <a:rPr lang="en-US" dirty="0"/>
              <a:t> </a:t>
            </a:r>
            <a:r>
              <a:rPr lang="en-US" dirty="0" err="1"/>
              <a:t>eraan</a:t>
            </a:r>
            <a:r>
              <a:rPr lang="en-US" dirty="0"/>
              <a:t>, de </a:t>
            </a:r>
            <a:r>
              <a:rPr lang="en-US" dirty="0" err="1"/>
              <a:t>dundrum</a:t>
            </a:r>
            <a:r>
              <a:rPr lang="en-US" dirty="0"/>
              <a:t> is </a:t>
            </a:r>
            <a:r>
              <a:rPr lang="en-US" dirty="0" err="1"/>
              <a:t>een</a:t>
            </a:r>
            <a:r>
              <a:rPr lang="en-US" dirty="0"/>
              <a:t> GKO instrument. Je </a:t>
            </a:r>
            <a:r>
              <a:rPr lang="en-US" dirty="0" err="1"/>
              <a:t>geeft</a:t>
            </a:r>
            <a:r>
              <a:rPr lang="en-US" dirty="0"/>
              <a:t> </a:t>
            </a:r>
            <a:r>
              <a:rPr lang="en-US" dirty="0" err="1"/>
              <a:t>een</a:t>
            </a:r>
            <a:r>
              <a:rPr lang="en-US" dirty="0"/>
              <a:t> </a:t>
            </a:r>
            <a:r>
              <a:rPr lang="en-US" dirty="0" err="1"/>
              <a:t>eindoordeel</a:t>
            </a:r>
            <a:r>
              <a:rPr lang="en-US" dirty="0"/>
              <a:t> op basis van het patroon van de scores </a:t>
            </a:r>
            <a:r>
              <a:rPr lang="en-US" dirty="0" err="1"/>
              <a:t>en</a:t>
            </a:r>
            <a:r>
              <a:rPr lang="en-US" dirty="0"/>
              <a:t> je </a:t>
            </a:r>
            <a:r>
              <a:rPr lang="en-US" dirty="0" err="1"/>
              <a:t>kan</a:t>
            </a:r>
            <a:r>
              <a:rPr lang="en-US" dirty="0"/>
              <a:t> </a:t>
            </a:r>
            <a:r>
              <a:rPr lang="en-US" dirty="0" err="1"/>
              <a:t>bepaalde</a:t>
            </a:r>
            <a:r>
              <a:rPr lang="en-US" dirty="0"/>
              <a:t> items </a:t>
            </a:r>
            <a:r>
              <a:rPr lang="en-US" dirty="0" err="1"/>
              <a:t>meer</a:t>
            </a:r>
            <a:r>
              <a:rPr lang="en-US" dirty="0"/>
              <a:t> laten </a:t>
            </a:r>
            <a:r>
              <a:rPr lang="en-US" dirty="0" err="1"/>
              <a:t>doorwegen</a:t>
            </a:r>
            <a:r>
              <a:rPr lang="en-US" dirty="0"/>
              <a:t> dan </a:t>
            </a:r>
            <a:r>
              <a:rPr lang="en-US" dirty="0" err="1"/>
              <a:t>anderen</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25</a:t>
            </a:fld>
            <a:endParaRPr lang="nl-BE"/>
          </a:p>
        </p:txBody>
      </p:sp>
    </p:spTree>
    <p:extLst>
      <p:ext uri="{BB962C8B-B14F-4D97-AF65-F5344CB8AC3E}">
        <p14:creationId xmlns:p14="http://schemas.microsoft.com/office/powerpoint/2010/main" val="2419532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 deze presentatie geef ik een korte samenvatting over waarom dit project is opgestart, wat we </a:t>
            </a:r>
            <a:r>
              <a:rPr lang="nl-NL" dirty="0" err="1"/>
              <a:t>vestaan</a:t>
            </a:r>
            <a:r>
              <a:rPr lang="nl-NL" dirty="0"/>
              <a:t> onder beveiliging, om dan in te gaan om de </a:t>
            </a:r>
            <a:r>
              <a:rPr lang="nl-NL" dirty="0" err="1"/>
              <a:t>dundrum</a:t>
            </a:r>
            <a:r>
              <a:rPr lang="nl-NL" dirty="0"/>
              <a:t> zelf en de wetenschappelijke onderbouwing van het instrument. Tenslotte gaan we kort in op hoe je de </a:t>
            </a:r>
            <a:r>
              <a:rPr lang="nl-NL" dirty="0" err="1"/>
              <a:t>dundrum</a:t>
            </a:r>
            <a:r>
              <a:rPr lang="nl-NL" dirty="0"/>
              <a:t> scoort</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2</a:t>
            </a:fld>
            <a:endParaRPr lang="nl-BE"/>
          </a:p>
        </p:txBody>
      </p:sp>
    </p:spTree>
    <p:extLst>
      <p:ext uri="{BB962C8B-B14F-4D97-AF65-F5344CB8AC3E}">
        <p14:creationId xmlns:p14="http://schemas.microsoft.com/office/powerpoint/2010/main" val="13537011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Het instrument is </a:t>
            </a:r>
            <a:r>
              <a:rPr lang="en-US" dirty="0" err="1"/>
              <a:t>dus</a:t>
            </a:r>
            <a:r>
              <a:rPr lang="en-US" dirty="0"/>
              <a:t> </a:t>
            </a:r>
            <a:r>
              <a:rPr lang="en-US" dirty="0" err="1"/>
              <a:t>ontwikkeld</a:t>
            </a:r>
            <a:r>
              <a:rPr lang="en-US" dirty="0"/>
              <a:t> om </a:t>
            </a:r>
            <a:r>
              <a:rPr lang="en-US" dirty="0" err="1"/>
              <a:t>multidisiplinair</a:t>
            </a:r>
            <a:r>
              <a:rPr lang="en-US" dirty="0"/>
              <a:t> </a:t>
            </a:r>
            <a:r>
              <a:rPr lang="en-US" dirty="0" err="1"/>
              <a:t>te</a:t>
            </a:r>
            <a:r>
              <a:rPr lang="en-US" dirty="0"/>
              <a:t> </a:t>
            </a:r>
            <a:r>
              <a:rPr lang="en-US" dirty="0" err="1"/>
              <a:t>gebruiken</a:t>
            </a:r>
            <a:r>
              <a:rPr lang="en-US" dirty="0"/>
              <a:t>, </a:t>
            </a:r>
            <a:r>
              <a:rPr lang="en-US" dirty="0" err="1"/>
              <a:t>waarbij</a:t>
            </a:r>
            <a:r>
              <a:rPr lang="en-US" dirty="0"/>
              <a:t> de </a:t>
            </a:r>
            <a:r>
              <a:rPr lang="en-US" dirty="0" err="1"/>
              <a:t>volgende</a:t>
            </a:r>
            <a:r>
              <a:rPr lang="en-US" dirty="0"/>
              <a:t> </a:t>
            </a:r>
            <a:r>
              <a:rPr lang="en-US" dirty="0" err="1"/>
              <a:t>stappen</a:t>
            </a:r>
            <a:r>
              <a:rPr lang="en-US" dirty="0"/>
              <a:t> </a:t>
            </a:r>
            <a:r>
              <a:rPr lang="en-US" dirty="0" err="1"/>
              <a:t>gehanteerd</a:t>
            </a:r>
            <a:r>
              <a:rPr lang="en-US" dirty="0"/>
              <a:t> </a:t>
            </a:r>
            <a:r>
              <a:rPr lang="en-US" dirty="0" err="1"/>
              <a:t>worden</a:t>
            </a:r>
            <a:r>
              <a:rPr lang="en-US" dirty="0"/>
              <a:t>: </a:t>
            </a:r>
          </a:p>
          <a:p>
            <a:pPr>
              <a:lnSpc>
                <a:spcPct val="90000"/>
              </a:lnSpc>
            </a:pPr>
            <a:r>
              <a:rPr lang="nl-NL" sz="1200" dirty="0">
                <a:latin typeface="Calibri Light" panose="020F0302020204030204" pitchFamily="34" charset="0"/>
                <a:cs typeface="Calibri Light" panose="020F0302020204030204" pitchFamily="34" charset="0"/>
              </a:rPr>
              <a:t>Eén persoon is verantwoordelijk voor dossier</a:t>
            </a:r>
          </a:p>
          <a:p>
            <a:pPr>
              <a:lnSpc>
                <a:spcPct val="90000"/>
              </a:lnSpc>
            </a:pPr>
            <a:r>
              <a:rPr lang="nl-NL" sz="1200" dirty="0">
                <a:latin typeface="Calibri Light" panose="020F0302020204030204" pitchFamily="34" charset="0"/>
                <a:cs typeface="Calibri Light" panose="020F0302020204030204" pitchFamily="34" charset="0"/>
              </a:rPr>
              <a:t>Vult DUNDRUM in</a:t>
            </a:r>
          </a:p>
          <a:p>
            <a:pPr>
              <a:lnSpc>
                <a:spcPct val="90000"/>
              </a:lnSpc>
            </a:pPr>
            <a:r>
              <a:rPr lang="nl-NL" sz="1200" dirty="0">
                <a:latin typeface="Calibri Light" panose="020F0302020204030204" pitchFamily="34" charset="0"/>
                <a:cs typeface="Calibri Light" panose="020F0302020204030204" pitchFamily="34" charset="0"/>
              </a:rPr>
              <a:t>Bespreekt scores met team</a:t>
            </a:r>
          </a:p>
          <a:p>
            <a:pPr>
              <a:lnSpc>
                <a:spcPct val="90000"/>
              </a:lnSpc>
            </a:pPr>
            <a:r>
              <a:rPr lang="nl-NL" sz="1200" dirty="0">
                <a:latin typeface="Calibri Light" panose="020F0302020204030204" pitchFamily="34" charset="0"/>
                <a:cs typeface="Calibri Light" panose="020F0302020204030204" pitchFamily="34" charset="0"/>
              </a:rPr>
              <a:t>Team geeft input</a:t>
            </a:r>
          </a:p>
          <a:p>
            <a:pPr>
              <a:lnSpc>
                <a:spcPct val="90000"/>
              </a:lnSpc>
            </a:pPr>
            <a:r>
              <a:rPr lang="nl-NL" sz="1200" dirty="0">
                <a:latin typeface="Calibri Light" panose="020F0302020204030204" pitchFamily="34" charset="0"/>
                <a:cs typeface="Calibri Light" panose="020F0302020204030204" pitchFamily="34" charset="0"/>
              </a:rPr>
              <a:t>Consensus score wordt gekozen</a:t>
            </a:r>
          </a:p>
          <a:p>
            <a:pPr>
              <a:lnSpc>
                <a:spcPct val="90000"/>
              </a:lnSpc>
            </a:pPr>
            <a:r>
              <a:rPr lang="nl-NL" sz="1200" dirty="0">
                <a:latin typeface="Calibri Light" panose="020F0302020204030204" pitchFamily="34" charset="0"/>
                <a:cs typeface="Calibri Light" panose="020F0302020204030204" pitchFamily="34" charset="0"/>
              </a:rPr>
              <a:t>Belangrijk dat team kennis heeft van DUNDRUM</a:t>
            </a:r>
          </a:p>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26</a:t>
            </a:fld>
            <a:endParaRPr lang="nl-BE"/>
          </a:p>
        </p:txBody>
      </p:sp>
    </p:spTree>
    <p:extLst>
      <p:ext uri="{BB962C8B-B14F-4D97-AF65-F5344CB8AC3E}">
        <p14:creationId xmlns:p14="http://schemas.microsoft.com/office/powerpoint/2010/main" val="3949526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Nu </a:t>
            </a:r>
            <a:r>
              <a:rPr lang="en-US" dirty="0" err="1"/>
              <a:t>gaan</a:t>
            </a:r>
            <a:r>
              <a:rPr lang="en-US" dirty="0"/>
              <a:t> we </a:t>
            </a:r>
            <a:r>
              <a:rPr lang="en-US" dirty="0" err="1"/>
              <a:t>specifiek</a:t>
            </a:r>
            <a:r>
              <a:rPr lang="en-US" dirty="0"/>
              <a:t> </a:t>
            </a:r>
            <a:r>
              <a:rPr lang="en-US" dirty="0" err="1"/>
              <a:t>ingaan</a:t>
            </a:r>
            <a:r>
              <a:rPr lang="en-US" dirty="0"/>
              <a:t> op de </a:t>
            </a:r>
            <a:r>
              <a:rPr lang="en-US" dirty="0" err="1"/>
              <a:t>eerste</a:t>
            </a:r>
            <a:r>
              <a:rPr lang="en-US" dirty="0"/>
              <a:t> </a:t>
            </a:r>
            <a:r>
              <a:rPr lang="en-US" dirty="0" err="1"/>
              <a:t>subschaal</a:t>
            </a:r>
            <a:r>
              <a:rPr lang="en-US" dirty="0"/>
              <a:t> van de </a:t>
            </a:r>
            <a:r>
              <a:rPr lang="en-US" dirty="0" err="1"/>
              <a:t>dundrum</a:t>
            </a:r>
            <a:r>
              <a:rPr lang="en-US" dirty="0"/>
              <a:t>: de dundrum-1</a:t>
            </a:r>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27</a:t>
            </a:fld>
            <a:endParaRPr lang="nl-BE"/>
          </a:p>
        </p:txBody>
      </p:sp>
    </p:spTree>
    <p:extLst>
      <p:ext uri="{BB962C8B-B14F-4D97-AF65-F5344CB8AC3E}">
        <p14:creationId xmlns:p14="http://schemas.microsoft.com/office/powerpoint/2010/main" val="3514591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We </a:t>
            </a:r>
            <a:r>
              <a:rPr lang="en-US" dirty="0" err="1"/>
              <a:t>hebben</a:t>
            </a:r>
            <a:r>
              <a:rPr lang="en-US" dirty="0"/>
              <a:t> </a:t>
            </a:r>
            <a:r>
              <a:rPr lang="en-US" dirty="0" err="1"/>
              <a:t>momenteel</a:t>
            </a:r>
            <a:r>
              <a:rPr lang="en-US" dirty="0"/>
              <a:t> </a:t>
            </a:r>
            <a:r>
              <a:rPr lang="en-US" dirty="0" err="1"/>
              <a:t>geen</a:t>
            </a:r>
            <a:r>
              <a:rPr lang="en-US" dirty="0"/>
              <a:t> </a:t>
            </a:r>
            <a:r>
              <a:rPr lang="en-US" dirty="0" err="1"/>
              <a:t>duidelijke</a:t>
            </a:r>
            <a:r>
              <a:rPr lang="en-US" dirty="0"/>
              <a:t> </a:t>
            </a:r>
            <a:r>
              <a:rPr lang="en-US" dirty="0" err="1"/>
              <a:t>richtlijnen</a:t>
            </a:r>
            <a:r>
              <a:rPr lang="en-US" dirty="0"/>
              <a:t> </a:t>
            </a:r>
            <a:r>
              <a:rPr lang="en-US" dirty="0" err="1"/>
              <a:t>rondom</a:t>
            </a:r>
            <a:r>
              <a:rPr lang="en-US" dirty="0"/>
              <a:t> </a:t>
            </a:r>
            <a:r>
              <a:rPr lang="en-US" dirty="0" err="1"/>
              <a:t>bepalen</a:t>
            </a:r>
            <a:r>
              <a:rPr lang="en-US" dirty="0"/>
              <a:t> van </a:t>
            </a:r>
            <a:r>
              <a:rPr lang="en-US" dirty="0" err="1"/>
              <a:t>beveiligingsnoden</a:t>
            </a:r>
            <a:r>
              <a:rPr lang="en-US" dirty="0"/>
              <a:t>, de </a:t>
            </a:r>
            <a:r>
              <a:rPr lang="en-US" dirty="0" err="1"/>
              <a:t>dundrum</a:t>
            </a:r>
            <a:r>
              <a:rPr lang="en-US" dirty="0"/>
              <a:t> is </a:t>
            </a:r>
            <a:r>
              <a:rPr lang="en-US" dirty="0" err="1"/>
              <a:t>een</a:t>
            </a:r>
            <a:r>
              <a:rPr lang="en-US" dirty="0"/>
              <a:t> </a:t>
            </a:r>
            <a:r>
              <a:rPr lang="en-US" dirty="0" err="1"/>
              <a:t>hulpmiddel</a:t>
            </a:r>
            <a:r>
              <a:rPr lang="en-US" dirty="0"/>
              <a:t> om die </a:t>
            </a:r>
            <a:r>
              <a:rPr lang="en-US" dirty="0" err="1"/>
              <a:t>noden</a:t>
            </a:r>
            <a:r>
              <a:rPr lang="en-US" dirty="0"/>
              <a:t> </a:t>
            </a:r>
            <a:r>
              <a:rPr lang="en-US" dirty="0" err="1"/>
              <a:t>gestrucureerd</a:t>
            </a:r>
            <a:r>
              <a:rPr lang="en-US" dirty="0"/>
              <a:t> </a:t>
            </a:r>
            <a:r>
              <a:rPr lang="en-US" dirty="0" err="1"/>
              <a:t>en</a:t>
            </a:r>
            <a:r>
              <a:rPr lang="en-US" dirty="0"/>
              <a:t> transparent in </a:t>
            </a:r>
            <a:r>
              <a:rPr lang="en-US" dirty="0" err="1"/>
              <a:t>kaart</a:t>
            </a:r>
            <a:r>
              <a:rPr lang="en-US" dirty="0"/>
              <a:t> </a:t>
            </a:r>
            <a:r>
              <a:rPr lang="en-US" dirty="0" err="1"/>
              <a:t>te</a:t>
            </a:r>
            <a:r>
              <a:rPr lang="en-US" dirty="0"/>
              <a:t> </a:t>
            </a:r>
            <a:r>
              <a:rPr lang="en-US" dirty="0" err="1"/>
              <a:t>brengen</a:t>
            </a:r>
            <a:r>
              <a:rPr lang="en-US" dirty="0"/>
              <a:t>. </a:t>
            </a:r>
            <a:r>
              <a:rPr lang="en-US" dirty="0" err="1"/>
              <a:t>Verder</a:t>
            </a:r>
            <a:r>
              <a:rPr lang="en-US" dirty="0"/>
              <a:t> </a:t>
            </a:r>
            <a:r>
              <a:rPr lang="en-US" dirty="0" err="1"/>
              <a:t>zorgt</a:t>
            </a:r>
            <a:r>
              <a:rPr lang="en-US" dirty="0"/>
              <a:t> het </a:t>
            </a:r>
            <a:r>
              <a:rPr lang="en-US" dirty="0" err="1"/>
              <a:t>gebruik</a:t>
            </a:r>
            <a:r>
              <a:rPr lang="en-US" dirty="0"/>
              <a:t> van de </a:t>
            </a:r>
            <a:r>
              <a:rPr lang="en-US" dirty="0" err="1"/>
              <a:t>dundrum</a:t>
            </a:r>
            <a:r>
              <a:rPr lang="en-US" dirty="0"/>
              <a:t> er </a:t>
            </a:r>
            <a:r>
              <a:rPr lang="en-US" dirty="0" err="1"/>
              <a:t>ook</a:t>
            </a:r>
            <a:r>
              <a:rPr lang="en-US" dirty="0"/>
              <a:t> </a:t>
            </a:r>
            <a:r>
              <a:rPr lang="en-US" dirty="0" err="1"/>
              <a:t>voor</a:t>
            </a:r>
            <a:r>
              <a:rPr lang="en-US" dirty="0"/>
              <a:t> </a:t>
            </a:r>
            <a:r>
              <a:rPr lang="en-US" dirty="0" err="1"/>
              <a:t>dat</a:t>
            </a:r>
            <a:r>
              <a:rPr lang="en-US" dirty="0"/>
              <a:t> </a:t>
            </a:r>
            <a:r>
              <a:rPr lang="en-US" dirty="0" err="1"/>
              <a:t>iedereen</a:t>
            </a:r>
            <a:r>
              <a:rPr lang="en-US" dirty="0"/>
              <a:t> </a:t>
            </a:r>
            <a:r>
              <a:rPr lang="en-US" dirty="0" err="1"/>
              <a:t>dezelfde</a:t>
            </a:r>
            <a:r>
              <a:rPr lang="en-US" dirty="0"/>
              <a:t> taal </a:t>
            </a:r>
            <a:r>
              <a:rPr lang="en-US" dirty="0" err="1"/>
              <a:t>spreekt</a:t>
            </a:r>
            <a:r>
              <a:rPr lang="en-US" dirty="0"/>
              <a:t> </a:t>
            </a:r>
            <a:r>
              <a:rPr lang="en-US" dirty="0" err="1"/>
              <a:t>en</a:t>
            </a:r>
            <a:r>
              <a:rPr lang="en-US" dirty="0"/>
              <a:t> </a:t>
            </a:r>
            <a:r>
              <a:rPr lang="en-US" dirty="0" err="1"/>
              <a:t>dezelfde</a:t>
            </a:r>
            <a:r>
              <a:rPr lang="en-US" dirty="0"/>
              <a:t> criteria </a:t>
            </a:r>
            <a:r>
              <a:rPr lang="en-US" dirty="0" err="1"/>
              <a:t>hanteert</a:t>
            </a:r>
            <a:r>
              <a:rPr lang="en-US" dirty="0"/>
              <a:t>. </a:t>
            </a:r>
          </a:p>
          <a:p>
            <a:endParaRPr lang="en-US" dirty="0"/>
          </a:p>
          <a:p>
            <a:r>
              <a:rPr lang="en-US" dirty="0"/>
              <a:t>Het </a:t>
            </a:r>
            <a:r>
              <a:rPr lang="en-US" dirty="0" err="1"/>
              <a:t>geeft</a:t>
            </a:r>
            <a:r>
              <a:rPr lang="en-US" dirty="0"/>
              <a:t> </a:t>
            </a:r>
            <a:r>
              <a:rPr lang="en-US" dirty="0" err="1"/>
              <a:t>ondersteuning</a:t>
            </a:r>
            <a:r>
              <a:rPr lang="en-US" dirty="0"/>
              <a:t> </a:t>
            </a:r>
            <a:r>
              <a:rPr lang="en-US" dirty="0" err="1"/>
              <a:t>bij</a:t>
            </a:r>
            <a:r>
              <a:rPr lang="en-US" dirty="0"/>
              <a:t> het </a:t>
            </a:r>
            <a:r>
              <a:rPr lang="en-US" dirty="0" err="1"/>
              <a:t>onderbouwen</a:t>
            </a:r>
            <a:r>
              <a:rPr lang="en-US" dirty="0"/>
              <a:t> van de </a:t>
            </a:r>
            <a:r>
              <a:rPr lang="en-US" dirty="0" err="1"/>
              <a:t>beslissing</a:t>
            </a:r>
            <a:r>
              <a:rPr lang="en-US" dirty="0"/>
              <a:t> om </a:t>
            </a:r>
            <a:r>
              <a:rPr lang="en-US" dirty="0" err="1"/>
              <a:t>wel</a:t>
            </a:r>
            <a:r>
              <a:rPr lang="en-US" dirty="0"/>
              <a:t> of </a:t>
            </a:r>
            <a:r>
              <a:rPr lang="en-US" dirty="0" err="1"/>
              <a:t>niet</a:t>
            </a:r>
            <a:r>
              <a:rPr lang="en-US" dirty="0"/>
              <a:t> op </a:t>
            </a:r>
            <a:r>
              <a:rPr lang="en-US" dirty="0" err="1"/>
              <a:t>te</a:t>
            </a:r>
            <a:r>
              <a:rPr lang="en-US" dirty="0"/>
              <a:t> </a:t>
            </a:r>
            <a:r>
              <a:rPr lang="en-US" dirty="0" err="1"/>
              <a:t>nemen</a:t>
            </a:r>
            <a:r>
              <a:rPr lang="en-US" dirty="0"/>
              <a:t>. Het </a:t>
            </a:r>
            <a:r>
              <a:rPr lang="en-US" dirty="0" err="1"/>
              <a:t>kan</a:t>
            </a:r>
            <a:r>
              <a:rPr lang="en-US" dirty="0"/>
              <a:t> </a:t>
            </a:r>
            <a:r>
              <a:rPr lang="en-US" dirty="0" err="1"/>
              <a:t>gebruikt</a:t>
            </a:r>
            <a:r>
              <a:rPr lang="en-US" dirty="0"/>
              <a:t> </a:t>
            </a:r>
            <a:r>
              <a:rPr lang="en-US" dirty="0" err="1"/>
              <a:t>worden</a:t>
            </a:r>
            <a:r>
              <a:rPr lang="en-US" dirty="0"/>
              <a:t> </a:t>
            </a:r>
            <a:r>
              <a:rPr lang="en-US" dirty="0" err="1"/>
              <a:t>als</a:t>
            </a:r>
            <a:r>
              <a:rPr lang="en-US" dirty="0"/>
              <a:t> </a:t>
            </a:r>
            <a:r>
              <a:rPr lang="en-US" dirty="0" err="1"/>
              <a:t>communicatiemiddel</a:t>
            </a:r>
            <a:r>
              <a:rPr lang="en-US" dirty="0"/>
              <a:t> </a:t>
            </a:r>
            <a:r>
              <a:rPr lang="en-US" dirty="0" err="1"/>
              <a:t>voor</a:t>
            </a:r>
            <a:r>
              <a:rPr lang="en-US" dirty="0"/>
              <a:t> </a:t>
            </a:r>
            <a:r>
              <a:rPr lang="en-US" dirty="0" err="1"/>
              <a:t>zowel</a:t>
            </a:r>
            <a:r>
              <a:rPr lang="en-US" dirty="0"/>
              <a:t> </a:t>
            </a:r>
            <a:r>
              <a:rPr lang="en-US" dirty="0" err="1"/>
              <a:t>rechters</a:t>
            </a:r>
            <a:r>
              <a:rPr lang="en-US" dirty="0"/>
              <a:t> </a:t>
            </a:r>
            <a:r>
              <a:rPr lang="en-US" dirty="0" err="1"/>
              <a:t>als</a:t>
            </a:r>
            <a:r>
              <a:rPr lang="en-US" dirty="0"/>
              <a:t> </a:t>
            </a:r>
            <a:r>
              <a:rPr lang="en-US" dirty="0" err="1"/>
              <a:t>andere</a:t>
            </a:r>
            <a:r>
              <a:rPr lang="en-US" dirty="0"/>
              <a:t> </a:t>
            </a:r>
            <a:r>
              <a:rPr lang="en-US" dirty="0" err="1"/>
              <a:t>instellingen</a:t>
            </a:r>
            <a:endParaRPr lang="en-US" dirty="0"/>
          </a:p>
          <a:p>
            <a:endParaRPr lang="en-US" dirty="0"/>
          </a:p>
          <a:p>
            <a:r>
              <a:rPr lang="en-US" dirty="0"/>
              <a:t>En </a:t>
            </a:r>
            <a:r>
              <a:rPr lang="en-US" dirty="0" err="1"/>
              <a:t>verder</a:t>
            </a:r>
            <a:r>
              <a:rPr lang="en-US" dirty="0"/>
              <a:t> is het </a:t>
            </a:r>
            <a:r>
              <a:rPr lang="en-US" dirty="0" err="1"/>
              <a:t>ook</a:t>
            </a:r>
            <a:r>
              <a:rPr lang="en-US" dirty="0"/>
              <a:t> </a:t>
            </a:r>
            <a:r>
              <a:rPr lang="en-US" dirty="0" err="1"/>
              <a:t>interesant</a:t>
            </a:r>
            <a:r>
              <a:rPr lang="en-US" dirty="0"/>
              <a:t> om het </a:t>
            </a:r>
            <a:r>
              <a:rPr lang="en-US" dirty="0" err="1"/>
              <a:t>meer</a:t>
            </a:r>
            <a:r>
              <a:rPr lang="en-US" dirty="0"/>
              <a:t> op macro </a:t>
            </a:r>
            <a:r>
              <a:rPr lang="en-US" dirty="0" err="1"/>
              <a:t>niveau</a:t>
            </a:r>
            <a:r>
              <a:rPr lang="en-US" dirty="0"/>
              <a:t> </a:t>
            </a:r>
            <a:r>
              <a:rPr lang="en-US" dirty="0" err="1"/>
              <a:t>te</a:t>
            </a:r>
            <a:r>
              <a:rPr lang="en-US" dirty="0"/>
              <a:t> </a:t>
            </a:r>
            <a:r>
              <a:rPr lang="en-US" dirty="0" err="1"/>
              <a:t>gebruiken</a:t>
            </a:r>
            <a:r>
              <a:rPr lang="en-US" dirty="0"/>
              <a:t> om </a:t>
            </a:r>
            <a:r>
              <a:rPr lang="en-US" dirty="0" err="1"/>
              <a:t>te</a:t>
            </a:r>
            <a:r>
              <a:rPr lang="en-US" dirty="0"/>
              <a:t> </a:t>
            </a:r>
            <a:r>
              <a:rPr lang="en-US" dirty="0" err="1"/>
              <a:t>kunnen</a:t>
            </a:r>
            <a:r>
              <a:rPr lang="en-US" dirty="0"/>
              <a:t> </a:t>
            </a:r>
            <a:r>
              <a:rPr lang="en-US" dirty="0" err="1"/>
              <a:t>benchmarken</a:t>
            </a:r>
            <a:r>
              <a:rPr lang="en-US" dirty="0"/>
              <a:t> </a:t>
            </a:r>
            <a:r>
              <a:rPr lang="en-US" dirty="0" err="1"/>
              <a:t>tussen</a:t>
            </a:r>
            <a:r>
              <a:rPr lang="en-US" dirty="0"/>
              <a:t> </a:t>
            </a:r>
            <a:r>
              <a:rPr lang="en-US" dirty="0" err="1"/>
              <a:t>instellingen</a:t>
            </a:r>
            <a:r>
              <a:rPr lang="en-US" dirty="0"/>
              <a:t> </a:t>
            </a:r>
            <a:r>
              <a:rPr lang="en-US" dirty="0" err="1"/>
              <a:t>binnen</a:t>
            </a:r>
            <a:r>
              <a:rPr lang="en-US" dirty="0"/>
              <a:t> </a:t>
            </a:r>
            <a:r>
              <a:rPr lang="en-US" dirty="0" err="1"/>
              <a:t>belgie</a:t>
            </a:r>
            <a:r>
              <a:rPr lang="en-US" dirty="0"/>
              <a:t> maar </a:t>
            </a:r>
            <a:r>
              <a:rPr lang="en-US" dirty="0" err="1"/>
              <a:t>ook</a:t>
            </a:r>
            <a:r>
              <a:rPr lang="en-US" dirty="0"/>
              <a:t> </a:t>
            </a:r>
            <a:r>
              <a:rPr lang="en-US" dirty="0" err="1"/>
              <a:t>internationaal</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28</a:t>
            </a:fld>
            <a:endParaRPr lang="nl-BE"/>
          </a:p>
        </p:txBody>
      </p:sp>
    </p:spTree>
    <p:extLst>
      <p:ext uri="{BB962C8B-B14F-4D97-AF65-F5344CB8AC3E}">
        <p14:creationId xmlns:p14="http://schemas.microsoft.com/office/powerpoint/2010/main" val="538643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Let op, de triage items </a:t>
            </a:r>
            <a:r>
              <a:rPr lang="en-US" dirty="0" err="1"/>
              <a:t>zijn</a:t>
            </a:r>
            <a:r>
              <a:rPr lang="en-US" dirty="0"/>
              <a:t> </a:t>
            </a:r>
            <a:r>
              <a:rPr lang="en-US" dirty="0" err="1"/>
              <a:t>niet</a:t>
            </a:r>
            <a:r>
              <a:rPr lang="en-US" dirty="0"/>
              <a:t> </a:t>
            </a:r>
            <a:r>
              <a:rPr lang="en-US" dirty="0" err="1"/>
              <a:t>bedoeld</a:t>
            </a:r>
            <a:r>
              <a:rPr lang="en-US" dirty="0"/>
              <a:t> om het </a:t>
            </a:r>
            <a:r>
              <a:rPr lang="en-US" dirty="0" err="1"/>
              <a:t>risico</a:t>
            </a:r>
            <a:r>
              <a:rPr lang="en-US" dirty="0"/>
              <a:t> op </a:t>
            </a:r>
            <a:r>
              <a:rPr lang="en-US" dirty="0" err="1"/>
              <a:t>toekomstig</a:t>
            </a:r>
            <a:r>
              <a:rPr lang="en-US" dirty="0"/>
              <a:t> </a:t>
            </a:r>
            <a:r>
              <a:rPr lang="en-US" dirty="0" err="1"/>
              <a:t>geweld</a:t>
            </a:r>
            <a:r>
              <a:rPr lang="en-US" dirty="0"/>
              <a:t> in </a:t>
            </a:r>
            <a:r>
              <a:rPr lang="en-US" dirty="0" err="1"/>
              <a:t>te</a:t>
            </a:r>
            <a:r>
              <a:rPr lang="en-US" dirty="0"/>
              <a:t> </a:t>
            </a:r>
            <a:r>
              <a:rPr lang="en-US" dirty="0" err="1"/>
              <a:t>schatten</a:t>
            </a:r>
            <a:r>
              <a:rPr lang="en-US" dirty="0"/>
              <a:t>, het is </a:t>
            </a:r>
            <a:r>
              <a:rPr lang="en-US" dirty="0" err="1"/>
              <a:t>geen</a:t>
            </a:r>
            <a:r>
              <a:rPr lang="en-US" dirty="0"/>
              <a:t> </a:t>
            </a:r>
            <a:r>
              <a:rPr lang="en-US" dirty="0" err="1"/>
              <a:t>risicotaxatie</a:t>
            </a:r>
            <a:r>
              <a:rPr lang="en-US" dirty="0"/>
              <a:t> instrument. Je </a:t>
            </a:r>
            <a:r>
              <a:rPr lang="en-US" dirty="0" err="1"/>
              <a:t>moet</a:t>
            </a:r>
            <a:r>
              <a:rPr lang="en-US" dirty="0"/>
              <a:t> het </a:t>
            </a:r>
            <a:r>
              <a:rPr lang="en-US" dirty="0" err="1"/>
              <a:t>altijd</a:t>
            </a:r>
            <a:r>
              <a:rPr lang="en-US" dirty="0"/>
              <a:t> </a:t>
            </a:r>
            <a:r>
              <a:rPr lang="en-US" dirty="0" err="1"/>
              <a:t>samen</a:t>
            </a:r>
            <a:r>
              <a:rPr lang="en-US" dirty="0"/>
              <a:t> met </a:t>
            </a:r>
            <a:r>
              <a:rPr lang="en-US" dirty="0" err="1"/>
              <a:t>een</a:t>
            </a:r>
            <a:r>
              <a:rPr lang="en-US" dirty="0"/>
              <a:t> </a:t>
            </a:r>
            <a:r>
              <a:rPr lang="en-US" dirty="0" err="1"/>
              <a:t>risicotaxatie</a:t>
            </a:r>
            <a:r>
              <a:rPr lang="en-US" dirty="0"/>
              <a:t> instrument </a:t>
            </a:r>
            <a:r>
              <a:rPr lang="en-US" dirty="0" err="1"/>
              <a:t>gebruiken</a:t>
            </a:r>
            <a:r>
              <a:rPr lang="en-US" dirty="0"/>
              <a:t>.</a:t>
            </a:r>
          </a:p>
          <a:p>
            <a:endParaRPr lang="en-US" dirty="0"/>
          </a:p>
          <a:p>
            <a:r>
              <a:rPr lang="en-US" dirty="0" err="1"/>
              <a:t>Ook</a:t>
            </a:r>
            <a:r>
              <a:rPr lang="en-US" dirty="0"/>
              <a:t> is het </a:t>
            </a:r>
            <a:r>
              <a:rPr lang="en-US" dirty="0" err="1"/>
              <a:t>een</a:t>
            </a:r>
            <a:r>
              <a:rPr lang="en-US" dirty="0"/>
              <a:t> GKO instrument, het is </a:t>
            </a:r>
            <a:r>
              <a:rPr lang="en-US" dirty="0" err="1"/>
              <a:t>niet</a:t>
            </a:r>
            <a:r>
              <a:rPr lang="en-US" dirty="0"/>
              <a:t> de </a:t>
            </a:r>
            <a:r>
              <a:rPr lang="en-US" dirty="0" err="1"/>
              <a:t>bedoeling</a:t>
            </a:r>
            <a:r>
              <a:rPr lang="en-US" dirty="0"/>
              <a:t> om </a:t>
            </a:r>
            <a:r>
              <a:rPr lang="en-US" dirty="0" err="1"/>
              <a:t>een</a:t>
            </a:r>
            <a:r>
              <a:rPr lang="en-US" dirty="0"/>
              <a:t> </a:t>
            </a:r>
            <a:r>
              <a:rPr lang="en-US" dirty="0" err="1"/>
              <a:t>actuariele</a:t>
            </a:r>
            <a:r>
              <a:rPr lang="en-US" dirty="0"/>
              <a:t> score </a:t>
            </a:r>
            <a:r>
              <a:rPr lang="en-US" dirty="0" err="1"/>
              <a:t>te</a:t>
            </a:r>
            <a:r>
              <a:rPr lang="en-US" dirty="0"/>
              <a:t> </a:t>
            </a:r>
            <a:r>
              <a:rPr lang="en-US" dirty="0" err="1"/>
              <a:t>produceren</a:t>
            </a:r>
            <a:r>
              <a:rPr lang="en-US" dirty="0"/>
              <a:t> die </a:t>
            </a:r>
            <a:r>
              <a:rPr lang="en-US" dirty="0" err="1"/>
              <a:t>vaste</a:t>
            </a:r>
            <a:r>
              <a:rPr lang="en-US" dirty="0"/>
              <a:t> cut-off </a:t>
            </a:r>
            <a:r>
              <a:rPr lang="en-US" dirty="0" err="1"/>
              <a:t>punten</a:t>
            </a:r>
            <a:r>
              <a:rPr lang="en-US" dirty="0"/>
              <a:t> </a:t>
            </a:r>
            <a:r>
              <a:rPr lang="en-US" dirty="0" err="1"/>
              <a:t>hanteert</a:t>
            </a:r>
            <a:r>
              <a:rPr lang="en-US" dirty="0"/>
              <a:t>. </a:t>
            </a:r>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29</a:t>
            </a:fld>
            <a:endParaRPr lang="nl-BE"/>
          </a:p>
        </p:txBody>
      </p:sp>
    </p:spTree>
    <p:extLst>
      <p:ext uri="{BB962C8B-B14F-4D97-AF65-F5344CB8AC3E}">
        <p14:creationId xmlns:p14="http://schemas.microsoft.com/office/powerpoint/2010/main" val="23524553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Even </a:t>
            </a:r>
            <a:r>
              <a:rPr lang="en-US" dirty="0" err="1"/>
              <a:t>een</a:t>
            </a:r>
            <a:r>
              <a:rPr lang="en-US" dirty="0"/>
              <a:t> </a:t>
            </a:r>
            <a:r>
              <a:rPr lang="en-US" dirty="0" err="1"/>
              <a:t>korte</a:t>
            </a:r>
            <a:r>
              <a:rPr lang="en-US" dirty="0"/>
              <a:t> </a:t>
            </a:r>
            <a:r>
              <a:rPr lang="en-US" dirty="0" err="1"/>
              <a:t>herhaling</a:t>
            </a:r>
            <a:r>
              <a:rPr lang="en-US" dirty="0"/>
              <a:t>, De </a:t>
            </a:r>
            <a:r>
              <a:rPr lang="en-US" dirty="0" err="1"/>
              <a:t>dundrum</a:t>
            </a:r>
            <a:r>
              <a:rPr lang="en-US" dirty="0"/>
              <a:t> 1 </a:t>
            </a:r>
            <a:r>
              <a:rPr lang="en-US" dirty="0" err="1"/>
              <a:t>heeft</a:t>
            </a:r>
            <a:r>
              <a:rPr lang="en-US" dirty="0"/>
              <a:t> elf items, </a:t>
            </a:r>
          </a:p>
          <a:p>
            <a:r>
              <a:rPr lang="en-US" dirty="0"/>
              <a:t> alle items </a:t>
            </a:r>
            <a:r>
              <a:rPr lang="en-US" dirty="0" err="1"/>
              <a:t>worden</a:t>
            </a:r>
            <a:r>
              <a:rPr lang="en-US" dirty="0"/>
              <a:t> op </a:t>
            </a:r>
            <a:r>
              <a:rPr lang="en-US" dirty="0" err="1"/>
              <a:t>een</a:t>
            </a:r>
            <a:r>
              <a:rPr lang="en-US" dirty="0"/>
              <a:t> 5 </a:t>
            </a:r>
            <a:r>
              <a:rPr lang="en-US" dirty="0" err="1"/>
              <a:t>punteschaal</a:t>
            </a:r>
            <a:r>
              <a:rPr lang="en-US" dirty="0"/>
              <a:t> </a:t>
            </a:r>
            <a:r>
              <a:rPr lang="en-US" dirty="0" err="1"/>
              <a:t>gescoord</a:t>
            </a:r>
            <a:r>
              <a:rPr lang="en-US" dirty="0"/>
              <a:t>, </a:t>
            </a:r>
            <a:r>
              <a:rPr lang="nl-NL" sz="1200" dirty="0">
                <a:latin typeface="Calibri Light" panose="020F0302020204030204" pitchFamily="34" charset="0"/>
                <a:cs typeface="Calibri Light" panose="020F0302020204030204" pitchFamily="34" charset="0"/>
              </a:rPr>
              <a:t>Begin bij '4' en werk naar beneden</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30</a:t>
            </a:fld>
            <a:endParaRPr lang="nl-BE"/>
          </a:p>
        </p:txBody>
      </p:sp>
    </p:spTree>
    <p:extLst>
      <p:ext uri="{BB962C8B-B14F-4D97-AF65-F5344CB8AC3E}">
        <p14:creationId xmlns:p14="http://schemas.microsoft.com/office/powerpoint/2010/main" val="6491159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De </a:t>
            </a:r>
            <a:r>
              <a:rPr lang="en-US" dirty="0" err="1"/>
              <a:t>dundrum</a:t>
            </a:r>
            <a:r>
              <a:rPr lang="en-US" dirty="0"/>
              <a:t> 1 is </a:t>
            </a:r>
            <a:r>
              <a:rPr lang="en-US" dirty="0" err="1"/>
              <a:t>een</a:t>
            </a:r>
            <a:r>
              <a:rPr lang="en-US" dirty="0"/>
              <a:t> </a:t>
            </a:r>
            <a:r>
              <a:rPr lang="en-US" dirty="0" err="1"/>
              <a:t>historische</a:t>
            </a:r>
            <a:r>
              <a:rPr lang="en-US" dirty="0"/>
              <a:t> </a:t>
            </a:r>
            <a:r>
              <a:rPr lang="en-US" dirty="0" err="1"/>
              <a:t>schaal</a:t>
            </a:r>
            <a:r>
              <a:rPr lang="en-US" dirty="0"/>
              <a:t> </a:t>
            </a:r>
            <a:r>
              <a:rPr lang="en-US" dirty="0" err="1"/>
              <a:t>muv</a:t>
            </a:r>
            <a:r>
              <a:rPr lang="en-US" dirty="0"/>
              <a:t> </a:t>
            </a:r>
            <a:r>
              <a:rPr lang="en-US" dirty="0" err="1"/>
              <a:t>een</a:t>
            </a:r>
            <a:r>
              <a:rPr lang="en-US" dirty="0"/>
              <a:t> </a:t>
            </a:r>
            <a:r>
              <a:rPr lang="en-US" dirty="0" err="1"/>
              <a:t>paar</a:t>
            </a:r>
            <a:r>
              <a:rPr lang="en-US" dirty="0"/>
              <a:t> items (TB2 </a:t>
            </a:r>
            <a:r>
              <a:rPr lang="en-US" dirty="0" err="1"/>
              <a:t>en</a:t>
            </a:r>
            <a:r>
              <a:rPr lang="en-US" dirty="0"/>
              <a:t> TB4). Het </a:t>
            </a:r>
            <a:r>
              <a:rPr lang="en-US" dirty="0" err="1"/>
              <a:t>wordt</a:t>
            </a:r>
            <a:r>
              <a:rPr lang="en-US" dirty="0"/>
              <a:t> lifetime </a:t>
            </a:r>
            <a:r>
              <a:rPr lang="en-US" dirty="0" err="1"/>
              <a:t>gescoord</a:t>
            </a:r>
            <a:r>
              <a:rPr lang="en-US" dirty="0"/>
              <a:t>, </a:t>
            </a:r>
            <a:r>
              <a:rPr lang="en-US" dirty="0" err="1"/>
              <a:t>dus</a:t>
            </a:r>
            <a:r>
              <a:rPr lang="en-US" dirty="0"/>
              <a:t> de </a:t>
            </a:r>
            <a:r>
              <a:rPr lang="en-US" dirty="0" err="1"/>
              <a:t>volledige</a:t>
            </a:r>
            <a:r>
              <a:rPr lang="en-US" dirty="0"/>
              <a:t> </a:t>
            </a:r>
            <a:r>
              <a:rPr lang="en-US" dirty="0" err="1"/>
              <a:t>geschiedenis</a:t>
            </a:r>
            <a:r>
              <a:rPr lang="en-US" dirty="0"/>
              <a:t> (</a:t>
            </a:r>
            <a:r>
              <a:rPr lang="en-US" dirty="0" err="1"/>
              <a:t>ook</a:t>
            </a:r>
            <a:r>
              <a:rPr lang="en-US" dirty="0"/>
              <a:t> </a:t>
            </a:r>
            <a:r>
              <a:rPr lang="en-US" dirty="0" err="1"/>
              <a:t>als</a:t>
            </a:r>
            <a:r>
              <a:rPr lang="en-US" dirty="0"/>
              <a:t> </a:t>
            </a:r>
            <a:r>
              <a:rPr lang="en-US" dirty="0" err="1"/>
              <a:t>minderjarige</a:t>
            </a:r>
            <a:r>
              <a:rPr lang="en-US" dirty="0"/>
              <a:t> </a:t>
            </a:r>
            <a:r>
              <a:rPr lang="en-US" dirty="0" err="1"/>
              <a:t>telt</a:t>
            </a:r>
            <a:r>
              <a:rPr lang="en-US" dirty="0"/>
              <a:t> mee)</a:t>
            </a:r>
          </a:p>
          <a:p>
            <a:pPr algn="just">
              <a:lnSpc>
                <a:spcPct val="150000"/>
              </a:lnSpc>
              <a:spcAft>
                <a:spcPts val="1200"/>
              </a:spcAft>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De beoordelaar moet hiervoor beroep doen op gedrag waarvoor er op zijn minst enig bewijsmateriaal voorhanden is zoals aanklachten, feiten bewezen op basis van waarschijnlijkheid (civiele norm), feiten bewezen buiten redelijke twijfel (strafrechtelijke norm, bijvoorbeeld feiten bewezen, maar verdachte is niet geschikt om voor de rechtbank te verschijnen), veroordelingen in de rechtbank (buiten redelijke twijfel). Geweldsincidenten in het ziekenhuis waarvoor geen klacht werd ingediend, moeten grondig gedocumenteerd worden (datum, tijd, beschrijving zoals op dat moment in het patiëntendossier gangbaar gedefinieerd). </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144145" indent="-144145" algn="just">
              <a:lnSpc>
                <a:spcPct val="107000"/>
              </a:lnSpc>
              <a:spcAft>
                <a:spcPts val="800"/>
              </a:spcAft>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en-US" dirty="0"/>
          </a:p>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31</a:t>
            </a:fld>
            <a:endParaRPr lang="nl-BE"/>
          </a:p>
        </p:txBody>
      </p:sp>
    </p:spTree>
    <p:extLst>
      <p:ext uri="{BB962C8B-B14F-4D97-AF65-F5344CB8AC3E}">
        <p14:creationId xmlns:p14="http://schemas.microsoft.com/office/powerpoint/2010/main" val="2230608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err="1"/>
              <a:t>Hier</a:t>
            </a:r>
            <a:r>
              <a:rPr lang="en-US" dirty="0"/>
              <a:t> </a:t>
            </a:r>
            <a:r>
              <a:rPr lang="en-US" dirty="0" err="1"/>
              <a:t>een</a:t>
            </a:r>
            <a:r>
              <a:rPr lang="en-US" dirty="0"/>
              <a:t> </a:t>
            </a:r>
            <a:r>
              <a:rPr lang="en-US" dirty="0" err="1"/>
              <a:t>overzicht</a:t>
            </a:r>
            <a:r>
              <a:rPr lang="en-US" dirty="0"/>
              <a:t> van de 11 items, we </a:t>
            </a:r>
            <a:r>
              <a:rPr lang="en-US" dirty="0" err="1"/>
              <a:t>gaan</a:t>
            </a:r>
            <a:r>
              <a:rPr lang="en-US" dirty="0"/>
              <a:t> nu de items 1 </a:t>
            </a:r>
            <a:r>
              <a:rPr lang="en-US" dirty="0" err="1"/>
              <a:t>voor</a:t>
            </a:r>
            <a:r>
              <a:rPr lang="en-US" dirty="0"/>
              <a:t> 1 </a:t>
            </a:r>
            <a:r>
              <a:rPr lang="en-US" dirty="0" err="1"/>
              <a:t>overlopen</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32</a:t>
            </a:fld>
            <a:endParaRPr lang="nl-BE"/>
          </a:p>
        </p:txBody>
      </p:sp>
    </p:spTree>
    <p:extLst>
      <p:ext uri="{BB962C8B-B14F-4D97-AF65-F5344CB8AC3E}">
        <p14:creationId xmlns:p14="http://schemas.microsoft.com/office/powerpoint/2010/main" val="18959628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 het is niet de bedoeling dat je de volledige itembeschrijvingen gaat voorlezen, daar is geen tijd voor. Sowieso moeten de mensen altijd de itembeschrijvingen volledig lezen tijdens het scoren van items. Je kan wel specifieke dingen aanhalen. Die zaken heb ik in het geel erbij gezet. </a:t>
            </a:r>
          </a:p>
          <a:p>
            <a:endParaRPr lang="nl-BE" dirty="0"/>
          </a:p>
          <a:p>
            <a:pPr algn="just">
              <a:lnSpc>
                <a:spcPct val="150000"/>
              </a:lnSpc>
              <a:spcAft>
                <a:spcPts val="1200"/>
              </a:spcAft>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De operationele definitie van ernstig geweld komt in dit item, maar ook bij verschillende volgende items terug. ‘Ernstig geweld’ betekent voor item TB1 altijd een rating van 3 of 4 en ‘minder ernstig geweld’ betekent altijd een rating van 1 of 2 op dit item. </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In geval van misdrijven tegen kwetsbare personen kan een hogere ernst toegekend worden. ‘Kwetsbare volwassenen’ kan wettelijk gedefinieerd zijn of kan verwijzen naar elke volwassene die fysiek of mentaal kwetsbaar is als gevolg van een belangrijke geestelijke of lichamelijke handicap. Kwetsbaarheid kan tot gevolg hebben dat er OF een wilsonbekwaamheid ontstaat om toestemming te geven OF dat de ​​relatie met de dader gekenmerkt wordt door afhankelijkheid of dominantie (autoriteit misbruikt door de dader) voortvloeiend uit sociale, beroeps- of andere autoriteitsfuncties.</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Delicten ten aanzien van kinderen worden meestal op deze wijze gecodeerd, hoewel hier ook ruimte is voor enige interpretatie – niet alle delicten van moeders ten aanzien van hun eigen kinderen noodzaken een hogere therapeutische beveiliging.</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144145" indent="-144145" algn="just">
              <a:lnSpc>
                <a:spcPct val="107000"/>
              </a:lnSpc>
              <a:spcAft>
                <a:spcPts val="800"/>
              </a:spcAft>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	In België is er geen wettelijke definitie van kwetsbare volwassene. In het strafwetboek staat wel het volgende: “[…] een persoon die ingevolge zwangerschap, een ziekte dan wel een lichamelijk of een geestelijk gebrek of onvolwaardigheid bijzonder kwetsbaar is [...]“</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10"/>
          </p:nvPr>
        </p:nvSpPr>
        <p:spPr/>
        <p:txBody>
          <a:bodyPr/>
          <a:lstStyle/>
          <a:p>
            <a:fld id="{DBEB0D57-7C42-4B85-A4FF-29453DA5E14E}" type="slidenum">
              <a:rPr lang="nl-BE" smtClean="0"/>
              <a:t>33</a:t>
            </a:fld>
            <a:endParaRPr lang="nl-BE"/>
          </a:p>
        </p:txBody>
      </p:sp>
    </p:spTree>
    <p:extLst>
      <p:ext uri="{BB962C8B-B14F-4D97-AF65-F5344CB8AC3E}">
        <p14:creationId xmlns:p14="http://schemas.microsoft.com/office/powerpoint/2010/main" val="37027499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err="1"/>
              <a:t>Hier</a:t>
            </a:r>
            <a:r>
              <a:rPr lang="en-US" dirty="0"/>
              <a:t> </a:t>
            </a:r>
            <a:r>
              <a:rPr lang="en-US" dirty="0" err="1"/>
              <a:t>belangrijk</a:t>
            </a:r>
            <a:r>
              <a:rPr lang="en-US" dirty="0"/>
              <a:t> om </a:t>
            </a:r>
            <a:r>
              <a:rPr lang="en-US" dirty="0" err="1"/>
              <a:t>te</a:t>
            </a:r>
            <a:r>
              <a:rPr lang="en-US" dirty="0"/>
              <a:t> </a:t>
            </a:r>
            <a:r>
              <a:rPr lang="en-US" dirty="0" err="1"/>
              <a:t>benadrukken</a:t>
            </a:r>
            <a:r>
              <a:rPr lang="en-US" dirty="0"/>
              <a:t> </a:t>
            </a:r>
            <a:r>
              <a:rPr lang="en-US" dirty="0" err="1"/>
              <a:t>dat</a:t>
            </a:r>
            <a:r>
              <a:rPr lang="en-US" dirty="0"/>
              <a:t> het </a:t>
            </a:r>
            <a:r>
              <a:rPr lang="en-US" dirty="0" err="1"/>
              <a:t>hier</a:t>
            </a:r>
            <a:r>
              <a:rPr lang="en-US" dirty="0"/>
              <a:t> om </a:t>
            </a:r>
            <a:r>
              <a:rPr lang="en-US" dirty="0" err="1"/>
              <a:t>een</a:t>
            </a:r>
            <a:r>
              <a:rPr lang="en-US" dirty="0"/>
              <a:t> </a:t>
            </a:r>
            <a:r>
              <a:rPr lang="en-US" dirty="0" err="1"/>
              <a:t>gestructureerd</a:t>
            </a:r>
            <a:r>
              <a:rPr lang="en-US" dirty="0"/>
              <a:t> </a:t>
            </a:r>
            <a:r>
              <a:rPr lang="en-US" dirty="0" err="1"/>
              <a:t>klinisch</a:t>
            </a:r>
            <a:r>
              <a:rPr lang="en-US" dirty="0"/>
              <a:t> </a:t>
            </a:r>
            <a:r>
              <a:rPr lang="en-US" dirty="0" err="1"/>
              <a:t>oordeel</a:t>
            </a:r>
            <a:r>
              <a:rPr lang="en-US" dirty="0"/>
              <a:t> </a:t>
            </a:r>
            <a:r>
              <a:rPr lang="en-US" dirty="0" err="1"/>
              <a:t>gaat</a:t>
            </a:r>
            <a:r>
              <a:rPr lang="en-US" dirty="0"/>
              <a:t>. </a:t>
            </a:r>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34</a:t>
            </a:fld>
            <a:endParaRPr lang="nl-BE"/>
          </a:p>
        </p:txBody>
      </p:sp>
    </p:spTree>
    <p:extLst>
      <p:ext uri="{BB962C8B-B14F-4D97-AF65-F5344CB8AC3E}">
        <p14:creationId xmlns:p14="http://schemas.microsoft.com/office/powerpoint/2010/main" val="992951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36</a:t>
            </a:fld>
            <a:endParaRPr lang="nl-BE"/>
          </a:p>
        </p:txBody>
      </p:sp>
    </p:spTree>
    <p:extLst>
      <p:ext uri="{BB962C8B-B14F-4D97-AF65-F5344CB8AC3E}">
        <p14:creationId xmlns:p14="http://schemas.microsoft.com/office/powerpoint/2010/main" val="4110277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4</a:t>
            </a:fld>
            <a:endParaRPr lang="nl-BE"/>
          </a:p>
        </p:txBody>
      </p:sp>
    </p:spTree>
    <p:extLst>
      <p:ext uri="{BB962C8B-B14F-4D97-AF65-F5344CB8AC3E}">
        <p14:creationId xmlns:p14="http://schemas.microsoft.com/office/powerpoint/2010/main" val="27959479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latin typeface="Calibri Light" panose="020F0302020204030204" pitchFamily="34" charset="0"/>
                <a:cs typeface="Calibri Light" panose="020F0302020204030204" pitchFamily="34" charset="0"/>
              </a:rPr>
              <a:t>Ethische oorsprong – </a:t>
            </a:r>
            <a:r>
              <a:rPr lang="nl-BE" dirty="0">
                <a:latin typeface="Calibri Light" panose="020F0302020204030204" pitchFamily="34" charset="0"/>
                <a:cs typeface="Calibri Light" panose="020F0302020204030204" pitchFamily="34" charset="0"/>
              </a:rPr>
              <a:t>Beslissingen rondom wachtlijst zijn ethisch moeilijke beslissingen zeker in periodes van tekorten van middelen</a:t>
            </a:r>
          </a:p>
          <a:p>
            <a:r>
              <a:rPr lang="en-IE" dirty="0" err="1">
                <a:latin typeface="Calibri Light" panose="020F0302020204030204" pitchFamily="34" charset="0"/>
                <a:cs typeface="Calibri Light" panose="020F0302020204030204" pitchFamily="34" charset="0"/>
              </a:rPr>
              <a:t>Belang</a:t>
            </a:r>
            <a:r>
              <a:rPr lang="en-IE" dirty="0">
                <a:latin typeface="Calibri Light" panose="020F0302020204030204" pitchFamily="34" charset="0"/>
                <a:cs typeface="Calibri Light" panose="020F0302020204030204" pitchFamily="34" charset="0"/>
              </a:rPr>
              <a:t> van </a:t>
            </a:r>
            <a:r>
              <a:rPr lang="en-IE" dirty="0" err="1">
                <a:latin typeface="Calibri Light" panose="020F0302020204030204" pitchFamily="34" charset="0"/>
                <a:cs typeface="Calibri Light" panose="020F0302020204030204" pitchFamily="34" charset="0"/>
              </a:rPr>
              <a:t>klinische</a:t>
            </a:r>
            <a:r>
              <a:rPr lang="en-IE" dirty="0">
                <a:latin typeface="Calibri Light" panose="020F0302020204030204" pitchFamily="34" charset="0"/>
                <a:cs typeface="Calibri Light" panose="020F0302020204030204" pitchFamily="34" charset="0"/>
              </a:rPr>
              <a:t> </a:t>
            </a:r>
            <a:r>
              <a:rPr lang="en-IE" dirty="0" err="1">
                <a:latin typeface="Calibri Light" panose="020F0302020204030204" pitchFamily="34" charset="0"/>
                <a:cs typeface="Calibri Light" panose="020F0302020204030204" pitchFamily="34" charset="0"/>
              </a:rPr>
              <a:t>prioriteiten</a:t>
            </a:r>
            <a:r>
              <a:rPr lang="en-IE" dirty="0">
                <a:latin typeface="Calibri Light" panose="020F0302020204030204" pitchFamily="34" charset="0"/>
                <a:cs typeface="Calibri Light" panose="020F0302020204030204" pitchFamily="34" charset="0"/>
              </a:rPr>
              <a:t>: </a:t>
            </a:r>
            <a:r>
              <a:rPr lang="nl-BE" dirty="0">
                <a:latin typeface="Calibri Light" panose="020F0302020204030204" pitchFamily="34" charset="0"/>
                <a:cs typeface="Calibri Light" panose="020F0302020204030204" pitchFamily="34" charset="0"/>
              </a:rPr>
              <a:t>g</a:t>
            </a:r>
            <a:r>
              <a:rPr lang="nl-BE" b="0" dirty="0">
                <a:latin typeface="Calibri Light" panose="020F0302020204030204" pitchFamily="34" charset="0"/>
                <a:cs typeface="Calibri Light" panose="020F0302020204030204" pitchFamily="34" charset="0"/>
              </a:rPr>
              <a:t>estructureerde manier om wachtlijst te bepalen</a:t>
            </a:r>
          </a:p>
          <a:p>
            <a:r>
              <a:rPr lang="nl-BE" dirty="0">
                <a:latin typeface="Calibri Light" panose="020F0302020204030204" pitchFamily="34" charset="0"/>
                <a:cs typeface="Calibri Light" panose="020F0302020204030204" pitchFamily="34" charset="0"/>
              </a:rPr>
              <a:t>Onderbouwen beslissingen wel of geen opname </a:t>
            </a:r>
            <a:r>
              <a:rPr lang="en-US" dirty="0">
                <a:latin typeface="Calibri Light" panose="020F0302020204030204" pitchFamily="34" charset="0"/>
                <a:cs typeface="Calibri Light" panose="020F0302020204030204" pitchFamily="34" charset="0"/>
              </a:rPr>
              <a:t>
</a:t>
            </a:r>
            <a:r>
              <a:rPr lang="nl-NL" dirty="0">
                <a:latin typeface="Calibri Light" panose="020F0302020204030204" pitchFamily="34" charset="0"/>
                <a:cs typeface="Calibri Light" panose="020F0302020204030204" pitchFamily="34" charset="0"/>
              </a:rPr>
              <a:t>Behoefte aan een uniform </a:t>
            </a:r>
            <a:r>
              <a:rPr lang="nl-NL" dirty="0" err="1">
                <a:latin typeface="Calibri Light" panose="020F0302020204030204" pitchFamily="34" charset="0"/>
                <a:cs typeface="Calibri Light" panose="020F0302020204030204" pitchFamily="34" charset="0"/>
              </a:rPr>
              <a:t>governancesysteem</a:t>
            </a:r>
            <a:endParaRPr lang="en-IE" dirty="0">
              <a:latin typeface="Calibri Light" panose="020F0302020204030204" pitchFamily="34" charset="0"/>
              <a:cs typeface="Calibri Light" panose="020F0302020204030204" pitchFamily="34" charset="0"/>
            </a:endParaRPr>
          </a:p>
          <a:p>
            <a:r>
              <a:rPr lang="en-AU" dirty="0" err="1">
                <a:latin typeface="Calibri Light" panose="020F0302020204030204" pitchFamily="34" charset="0"/>
                <a:cs typeface="Calibri Light" panose="020F0302020204030204" pitchFamily="34" charset="0"/>
              </a:rPr>
              <a:t>Prioriteit</a:t>
            </a:r>
            <a:r>
              <a:rPr lang="en-AU" dirty="0">
                <a:latin typeface="Calibri Light" panose="020F0302020204030204" pitchFamily="34" charset="0"/>
                <a:cs typeface="Calibri Light" panose="020F0302020204030204" pitchFamily="34" charset="0"/>
              </a:rPr>
              <a:t> </a:t>
            </a:r>
            <a:r>
              <a:rPr lang="en-AU" dirty="0" err="1">
                <a:latin typeface="Calibri Light" panose="020F0302020204030204" pitchFamily="34" charset="0"/>
                <a:cs typeface="Calibri Light" panose="020F0302020204030204" pitchFamily="34" charset="0"/>
              </a:rPr>
              <a:t>voor</a:t>
            </a:r>
            <a:r>
              <a:rPr lang="en-AU" dirty="0">
                <a:latin typeface="Calibri Light" panose="020F0302020204030204" pitchFamily="34" charset="0"/>
                <a:cs typeface="Calibri Light" panose="020F0302020204030204" pitchFamily="34" charset="0"/>
              </a:rPr>
              <a:t>:</a:t>
            </a:r>
          </a:p>
          <a:p>
            <a:pPr lvl="1"/>
            <a:r>
              <a:rPr lang="nl-NL" dirty="0">
                <a:latin typeface="Calibri Light" panose="020F0302020204030204" pitchFamily="34" charset="0"/>
                <a:cs typeface="Calibri Light" panose="020F0302020204030204" pitchFamily="34" charset="0"/>
              </a:rPr>
              <a:t>Mensen in de gevangenis versus mensen die al in behandeling zijn
Degenen met de meest levensbedreigende huidige klinische behoeften</a:t>
            </a:r>
          </a:p>
          <a:p>
            <a:pPr lvl="1"/>
            <a:r>
              <a:rPr lang="nl-NL" dirty="0">
                <a:latin typeface="Calibri Light" panose="020F0302020204030204" pitchFamily="34" charset="0"/>
                <a:cs typeface="Calibri Light" panose="020F0302020204030204" pitchFamily="34" charset="0"/>
              </a:rPr>
              <a:t>Rekening houdend met wettelijke verplichtingen (bijv. plaatsing)</a:t>
            </a:r>
            <a:endParaRPr lang="en-IE" b="0" dirty="0">
              <a:solidFill>
                <a:schemeClr val="tx2">
                  <a:lumMod val="75000"/>
                </a:schemeClr>
              </a:solidFill>
              <a:latin typeface="+mj-lt"/>
            </a:endParaRPr>
          </a:p>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37</a:t>
            </a:fld>
            <a:endParaRPr lang="nl-BE"/>
          </a:p>
        </p:txBody>
      </p:sp>
    </p:spTree>
    <p:extLst>
      <p:ext uri="{BB962C8B-B14F-4D97-AF65-F5344CB8AC3E}">
        <p14:creationId xmlns:p14="http://schemas.microsoft.com/office/powerpoint/2010/main" val="6621996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De d-2 </a:t>
            </a:r>
            <a:r>
              <a:rPr lang="en-US" dirty="0" err="1"/>
              <a:t>wordt</a:t>
            </a:r>
            <a:r>
              <a:rPr lang="en-US" dirty="0"/>
              <a:t> </a:t>
            </a:r>
            <a:r>
              <a:rPr lang="en-US" dirty="0" err="1"/>
              <a:t>alleen</a:t>
            </a:r>
            <a:r>
              <a:rPr lang="en-US" dirty="0"/>
              <a:t> </a:t>
            </a:r>
            <a:r>
              <a:rPr lang="en-US" dirty="0" err="1"/>
              <a:t>gescoord</a:t>
            </a:r>
            <a:r>
              <a:rPr lang="en-US" dirty="0"/>
              <a:t> </a:t>
            </a:r>
            <a:r>
              <a:rPr lang="en-US" dirty="0" err="1"/>
              <a:t>voor</a:t>
            </a:r>
            <a:r>
              <a:rPr lang="en-US" dirty="0"/>
              <a:t> de </a:t>
            </a:r>
            <a:r>
              <a:rPr lang="en-US" dirty="0" err="1"/>
              <a:t>personen</a:t>
            </a:r>
            <a:r>
              <a:rPr lang="en-US" dirty="0"/>
              <a:t> die op de </a:t>
            </a:r>
            <a:r>
              <a:rPr lang="en-US" dirty="0" err="1"/>
              <a:t>wachtlijst</a:t>
            </a:r>
            <a:r>
              <a:rPr lang="en-US" dirty="0"/>
              <a:t> </a:t>
            </a:r>
            <a:r>
              <a:rPr lang="en-US" dirty="0" err="1"/>
              <a:t>staan</a:t>
            </a:r>
            <a:r>
              <a:rPr lang="en-US" dirty="0"/>
              <a:t>. De </a:t>
            </a:r>
            <a:r>
              <a:rPr lang="en-US" dirty="0" err="1"/>
              <a:t>schaal</a:t>
            </a:r>
            <a:r>
              <a:rPr lang="en-US" dirty="0"/>
              <a:t> </a:t>
            </a:r>
            <a:r>
              <a:rPr lang="en-US" dirty="0" err="1"/>
              <a:t>heeft</a:t>
            </a:r>
            <a:r>
              <a:rPr lang="en-US" dirty="0"/>
              <a:t> 6 items.</a:t>
            </a:r>
          </a:p>
          <a:p>
            <a:endParaRPr lang="en-US" dirty="0"/>
          </a:p>
          <a:p>
            <a:r>
              <a:rPr lang="en-US" dirty="0" err="1"/>
              <a:t>Voor</a:t>
            </a:r>
            <a:r>
              <a:rPr lang="en-US" dirty="0"/>
              <a:t> </a:t>
            </a:r>
            <a:r>
              <a:rPr lang="en-US" dirty="0" err="1"/>
              <a:t>deze</a:t>
            </a:r>
            <a:r>
              <a:rPr lang="en-US" dirty="0"/>
              <a:t> </a:t>
            </a:r>
            <a:r>
              <a:rPr lang="en-US" dirty="0" err="1"/>
              <a:t>schaal</a:t>
            </a:r>
            <a:r>
              <a:rPr lang="en-US" dirty="0"/>
              <a:t> </a:t>
            </a:r>
            <a:r>
              <a:rPr lang="en-US" dirty="0" err="1"/>
              <a:t>worden</a:t>
            </a:r>
            <a:r>
              <a:rPr lang="en-US" dirty="0"/>
              <a:t> de scores per item </a:t>
            </a:r>
            <a:r>
              <a:rPr lang="en-US" dirty="0" err="1"/>
              <a:t>opgeteld</a:t>
            </a:r>
            <a:r>
              <a:rPr lang="en-US" dirty="0"/>
              <a:t> </a:t>
            </a:r>
            <a:r>
              <a:rPr lang="en-US" dirty="0" err="1"/>
              <a:t>en</a:t>
            </a:r>
            <a:r>
              <a:rPr lang="en-US" dirty="0"/>
              <a:t> hoe </a:t>
            </a:r>
            <a:r>
              <a:rPr lang="en-US" dirty="0" err="1"/>
              <a:t>hoger</a:t>
            </a:r>
            <a:r>
              <a:rPr lang="en-US" dirty="0"/>
              <a:t> de score hoe </a:t>
            </a:r>
            <a:r>
              <a:rPr lang="en-US" dirty="0" err="1"/>
              <a:t>dringender</a:t>
            </a:r>
            <a:r>
              <a:rPr lang="en-US" dirty="0"/>
              <a:t> er </a:t>
            </a:r>
            <a:r>
              <a:rPr lang="en-US" dirty="0" err="1"/>
              <a:t>nood</a:t>
            </a:r>
            <a:r>
              <a:rPr lang="en-US" dirty="0"/>
              <a:t> is </a:t>
            </a:r>
            <a:r>
              <a:rPr lang="en-US" dirty="0" err="1"/>
              <a:t>aan</a:t>
            </a:r>
            <a:r>
              <a:rPr lang="en-US" dirty="0"/>
              <a:t> </a:t>
            </a:r>
            <a:r>
              <a:rPr lang="en-US" dirty="0" err="1"/>
              <a:t>een</a:t>
            </a:r>
            <a:r>
              <a:rPr lang="en-US" dirty="0"/>
              <a:t> </a:t>
            </a:r>
            <a:r>
              <a:rPr lang="en-US" dirty="0" err="1"/>
              <a:t>opname</a:t>
            </a:r>
            <a:r>
              <a:rPr lang="en-US" dirty="0"/>
              <a:t>. </a:t>
            </a:r>
            <a:r>
              <a:rPr lang="en-US" dirty="0" err="1"/>
              <a:t>Daar</a:t>
            </a:r>
            <a:r>
              <a:rPr lang="en-US" dirty="0"/>
              <a:t> </a:t>
            </a:r>
            <a:r>
              <a:rPr lang="en-US" dirty="0" err="1"/>
              <a:t>zijn</a:t>
            </a:r>
            <a:r>
              <a:rPr lang="en-US" dirty="0"/>
              <a:t> </a:t>
            </a:r>
            <a:r>
              <a:rPr lang="en-US" dirty="0" err="1"/>
              <a:t>geen</a:t>
            </a:r>
            <a:r>
              <a:rPr lang="en-US" dirty="0"/>
              <a:t> </a:t>
            </a:r>
            <a:r>
              <a:rPr lang="en-US" dirty="0" err="1"/>
              <a:t>afkappunten</a:t>
            </a:r>
            <a:r>
              <a:rPr lang="en-US" dirty="0"/>
              <a:t> </a:t>
            </a:r>
            <a:r>
              <a:rPr lang="en-US" dirty="0" err="1"/>
              <a:t>voor</a:t>
            </a:r>
            <a:r>
              <a:rPr lang="en-US" dirty="0"/>
              <a:t> </a:t>
            </a:r>
            <a:r>
              <a:rPr lang="en-US" dirty="0" err="1"/>
              <a:t>bepaald</a:t>
            </a:r>
            <a:r>
              <a:rPr lang="en-US" dirty="0"/>
              <a:t>.</a:t>
            </a:r>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38</a:t>
            </a:fld>
            <a:endParaRPr lang="nl-BE"/>
          </a:p>
        </p:txBody>
      </p:sp>
    </p:spTree>
    <p:extLst>
      <p:ext uri="{BB962C8B-B14F-4D97-AF65-F5344CB8AC3E}">
        <p14:creationId xmlns:p14="http://schemas.microsoft.com/office/powerpoint/2010/main" val="21555724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In het algemeen kan suïcidepreventie plaatsvinden in een ziekenhuis van elk niveau van therapeutische beveiliging, bijvoorbeeld door nauwe verpleegkundige observaties en civielrechtelijke maatregelen. Occasioneel kan een opname op een laag beveiligde afdeling nodig zijn vanwege een hoog risico op ontvluchting. Bijgevolg scoren diegenen die zich al in een ziekenhuis bevinden hier 2 voor dit item.</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39</a:t>
            </a:fld>
            <a:endParaRPr lang="nl-BE"/>
          </a:p>
        </p:txBody>
      </p:sp>
    </p:spTree>
    <p:extLst>
      <p:ext uri="{BB962C8B-B14F-4D97-AF65-F5344CB8AC3E}">
        <p14:creationId xmlns:p14="http://schemas.microsoft.com/office/powerpoint/2010/main" val="30548573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De auteurs hebben de inhoud van bestaande schalen zoals de CANFOR en </a:t>
            </a:r>
            <a:r>
              <a:rPr lang="nl-NL" sz="1800" dirty="0" err="1">
                <a:effectLst/>
                <a:latin typeface="Calibri Light" panose="020F0302020204030204" pitchFamily="34" charset="0"/>
                <a:ea typeface="Times New Roman" panose="02020603050405020304" pitchFamily="18" charset="0"/>
                <a:cs typeface="Times New Roman" panose="02020603050405020304" pitchFamily="18" charset="0"/>
              </a:rPr>
              <a:t>HoNOS</a:t>
            </a: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-Secure (weet je nog? Van de literatuurstudie)gecombineerd met hun eigen ervaring, en daarbij items toegevoegd waarvan ze denken dat deze relevant zijn voor de relatie tussen behandeling, herstel en veranderende beveiligingsbehoefte. </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Light" panose="020F0302020204030204" pitchFamily="34" charset="0"/>
                <a:ea typeface="Times New Roman" panose="02020603050405020304" pitchFamily="18" charset="0"/>
                <a:cs typeface="Times New Roman" panose="02020603050405020304" pitchFamily="18" charset="0"/>
              </a:rPr>
              <a:t>De items in DUNDRUM-3 en DUNDRUM-4 hebben als doel om beslissingen te onderbouwen om patiënten van een hoger naar een lager niveau van therapeutische beveiliging te transfereren. De DUNDRUM-4 items moeten altijd worden gebruikt in samenhang met de programmavoltooiing items van DUNDRUM-3. Deze items verschillen kwalitatief van de DUNDRUM-1 triage beveiligingsniveau en DUNDRUM-2 triage beveiligingsniveau items. De codering is echter gelijkaardig. Het gaat om een GKO-instrument, wat impliceert dat de (som van de) items niet in absolute termen de geschiktheid of het moment van transfer van een hoger naar een lager beveiligingsniveau bepalen. Deze items zijn enkel bedoeld als een gids voor datgene dat relevant is voor het besluitvormingsproces. De items zijn dynamisch en moeten periodiek opnieuw worden beoordeeld, bijvoorbeeld om de drie tot zes maanden. </a:t>
            </a: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41</a:t>
            </a:fld>
            <a:endParaRPr lang="nl-BE"/>
          </a:p>
        </p:txBody>
      </p:sp>
    </p:spTree>
    <p:extLst>
      <p:ext uri="{BB962C8B-B14F-4D97-AF65-F5344CB8AC3E}">
        <p14:creationId xmlns:p14="http://schemas.microsoft.com/office/powerpoint/2010/main" val="18848556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42</a:t>
            </a:fld>
            <a:endParaRPr lang="nl-BE"/>
          </a:p>
        </p:txBody>
      </p:sp>
    </p:spTree>
    <p:extLst>
      <p:ext uri="{BB962C8B-B14F-4D97-AF65-F5344CB8AC3E}">
        <p14:creationId xmlns:p14="http://schemas.microsoft.com/office/powerpoint/2010/main" val="18441037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Therapietrouw of de naleving van wettelijke verplichtingen en voorwaarden is ook relevant als bewijs voor dit item. Aspecten van openheid en vertrouwen worden bij het volgende item gescoord (H3 therapeutische relatie).</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46</a:t>
            </a:fld>
            <a:endParaRPr lang="nl-BE"/>
          </a:p>
        </p:txBody>
      </p:sp>
    </p:spTree>
    <p:extLst>
      <p:ext uri="{BB962C8B-B14F-4D97-AF65-F5344CB8AC3E}">
        <p14:creationId xmlns:p14="http://schemas.microsoft.com/office/powerpoint/2010/main" val="32025829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Light" panose="020F0302020204030204" pitchFamily="34" charset="0"/>
                <a:ea typeface="Times New Roman" panose="02020603050405020304" pitchFamily="18" charset="0"/>
                <a:cs typeface="Times New Roman" panose="02020603050405020304" pitchFamily="18" charset="0"/>
              </a:rPr>
              <a:t>Prospectief onderzoek toont aan dat naarmate het beveiligingsniveau daalt de concordantie tussen de scores van de behandelaars en de patiënten hoger is. Echter, patiënten beoordeelden het moment van ontslag op kortere termijn vergeleken met de klinische scores. </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47</a:t>
            </a:fld>
            <a:endParaRPr lang="nl-BE"/>
          </a:p>
        </p:txBody>
      </p:sp>
    </p:spTree>
    <p:extLst>
      <p:ext uri="{BB962C8B-B14F-4D97-AF65-F5344CB8AC3E}">
        <p14:creationId xmlns:p14="http://schemas.microsoft.com/office/powerpoint/2010/main" val="1653065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effectLst/>
                <a:latin typeface="Calibri Light" panose="020F0302020204030204" pitchFamily="34" charset="0"/>
                <a:ea typeface="Times New Roman" panose="02020603050405020304" pitchFamily="18" charset="0"/>
                <a:cs typeface="Times New Roman" panose="02020603050405020304" pitchFamily="18" charset="0"/>
              </a:rPr>
              <a:t>In het kader van herstelgericht behandelen is het perspectief van de patiënt belangrijk. De zelfbeoordeling ka</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Light" panose="020F0302020204030204" pitchFamily="34" charset="0"/>
                <a:ea typeface="Times New Roman" panose="02020603050405020304" pitchFamily="18" charset="0"/>
                <a:cs typeface="Times New Roman" panose="02020603050405020304" pitchFamily="18" charset="0"/>
              </a:rPr>
              <a:t>De kloof tussen de beoordelingen van medewerkers en patiënten werd kleiner naarmate patiënten vooruitgang maakten in hun herstelproces naar pre-ontslag afdelingen. De kloof tussen deze scores is dus op zichzelf een nuttige indicator voor voortgaand herstel. Onderzoek in Vlaanderen toonde een vergelijkbaar patroon en liet zelfs zien dat de zelfrapportage score voorspellend waren voor transfers naar lagere niveaus van beveiliging. Verder is er een poging gedaan om een zelfinvul versie te maken voor personen met een verstandelijke beperking, maar uit de praktijktest kwam naar voren dat de aangepaste versie nog steeds te moeilijk was om in te vullen.</a:t>
            </a: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nl-NL" sz="1200" dirty="0">
                <a:effectLst/>
                <a:latin typeface="Calibri Light" panose="020F0302020204030204" pitchFamily="34" charset="0"/>
                <a:ea typeface="Times New Roman" panose="02020603050405020304" pitchFamily="18" charset="0"/>
                <a:cs typeface="Times New Roman" panose="02020603050405020304" pitchFamily="18" charset="0"/>
              </a:rPr>
              <a:t>n de betrokkenheid bij het opstellen van herstelgerichte individuele zorg- en behandelingsplannen bevorderen. </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48</a:t>
            </a:fld>
            <a:endParaRPr lang="nl-BE"/>
          </a:p>
        </p:txBody>
      </p:sp>
    </p:spTree>
    <p:extLst>
      <p:ext uri="{BB962C8B-B14F-4D97-AF65-F5344CB8AC3E}">
        <p14:creationId xmlns:p14="http://schemas.microsoft.com/office/powerpoint/2010/main" val="36697229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0AF60750-FC9D-4933-B696-F68FAFA60F99}" type="slidenum">
              <a:rPr lang="nl-BE" smtClean="0"/>
              <a:t>49</a:t>
            </a:fld>
            <a:endParaRPr lang="nl-BE"/>
          </a:p>
        </p:txBody>
      </p:sp>
    </p:spTree>
    <p:extLst>
      <p:ext uri="{BB962C8B-B14F-4D97-AF65-F5344CB8AC3E}">
        <p14:creationId xmlns:p14="http://schemas.microsoft.com/office/powerpoint/2010/main" val="3797026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6</a:t>
            </a:fld>
            <a:endParaRPr lang="nl-BE"/>
          </a:p>
        </p:txBody>
      </p:sp>
    </p:spTree>
    <p:extLst>
      <p:ext uri="{BB962C8B-B14F-4D97-AF65-F5344CB8AC3E}">
        <p14:creationId xmlns:p14="http://schemas.microsoft.com/office/powerpoint/2010/main" val="3807067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Light" panose="020F0302020204030204" pitchFamily="34" charset="0"/>
                <a:cs typeface="Calibri Light" panose="020F0302020204030204" pitchFamily="34" charset="0"/>
              </a:rPr>
              <a:t>Je </a:t>
            </a:r>
            <a:r>
              <a:rPr lang="en-US" dirty="0" err="1">
                <a:latin typeface="Calibri Light" panose="020F0302020204030204" pitchFamily="34" charset="0"/>
                <a:cs typeface="Calibri Light" panose="020F0302020204030204" pitchFamily="34" charset="0"/>
              </a:rPr>
              <a:t>kan</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kijken</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naar</a:t>
            </a:r>
            <a:r>
              <a:rPr lang="en-US" dirty="0">
                <a:latin typeface="Calibri Light" panose="020F0302020204030204" pitchFamily="34" charset="0"/>
                <a:cs typeface="Calibri Light" panose="020F0302020204030204" pitchFamily="34" charset="0"/>
              </a:rPr>
              <a:t> het </a:t>
            </a:r>
            <a:r>
              <a:rPr lang="en-US" dirty="0" err="1">
                <a:latin typeface="Calibri Light" panose="020F0302020204030204" pitchFamily="34" charset="0"/>
                <a:cs typeface="Calibri Light" panose="020F0302020204030204" pitchFamily="34" charset="0"/>
              </a:rPr>
              <a:t>beveilingsniveau</a:t>
            </a:r>
            <a:r>
              <a:rPr lang="en-US" dirty="0">
                <a:latin typeface="Calibri Light" panose="020F0302020204030204" pitchFamily="34" charset="0"/>
                <a:cs typeface="Calibri Light" panose="020F0302020204030204" pitchFamily="34" charset="0"/>
              </a:rPr>
              <a:t> van </a:t>
            </a:r>
            <a:r>
              <a:rPr lang="en-US" dirty="0" err="1">
                <a:latin typeface="Calibri Light" panose="020F0302020204030204" pitchFamily="34" charset="0"/>
                <a:cs typeface="Calibri Light" panose="020F0302020204030204" pitchFamily="34" charset="0"/>
              </a:rPr>
              <a:t>een</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instelling</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en</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naar</a:t>
            </a:r>
            <a:r>
              <a:rPr lang="en-US" dirty="0">
                <a:latin typeface="Calibri Light" panose="020F0302020204030204" pitchFamily="34" charset="0"/>
                <a:cs typeface="Calibri Light" panose="020F0302020204030204" pitchFamily="34" charset="0"/>
              </a:rPr>
              <a:t> het </a:t>
            </a:r>
            <a:r>
              <a:rPr lang="en-US" dirty="0" err="1">
                <a:latin typeface="Calibri Light" panose="020F0302020204030204" pitchFamily="34" charset="0"/>
                <a:cs typeface="Calibri Light" panose="020F0302020204030204" pitchFamily="34" charset="0"/>
              </a:rPr>
              <a:t>beveiligingsniveau</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dat</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een</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individu</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nodig</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heeft</a:t>
            </a:r>
            <a:endParaRPr lang="en-US" dirty="0">
              <a:latin typeface="Calibri Light" panose="020F0302020204030204" pitchFamily="34" charset="0"/>
              <a:cs typeface="Calibri Light" panose="020F0302020204030204" pitchFamily="34" charset="0"/>
            </a:endParaRPr>
          </a:p>
          <a:p>
            <a:endParaRPr lang="en-US" dirty="0"/>
          </a:p>
          <a:p>
            <a:r>
              <a:rPr lang="en-US" dirty="0" err="1"/>
              <a:t>Beveiliging</a:t>
            </a:r>
            <a:r>
              <a:rPr lang="en-US" dirty="0"/>
              <a:t> </a:t>
            </a:r>
            <a:r>
              <a:rPr lang="en-US" dirty="0" err="1"/>
              <a:t>bestaat</a:t>
            </a:r>
            <a:r>
              <a:rPr lang="en-US" dirty="0"/>
              <a:t> </a:t>
            </a:r>
            <a:r>
              <a:rPr lang="en-US" dirty="0" err="1"/>
              <a:t>uit</a:t>
            </a:r>
            <a:r>
              <a:rPr lang="en-US" dirty="0"/>
              <a:t> </a:t>
            </a:r>
            <a:r>
              <a:rPr lang="en-US" dirty="0" err="1"/>
              <a:t>drie</a:t>
            </a:r>
            <a:r>
              <a:rPr lang="en-US" dirty="0"/>
              <a:t> </a:t>
            </a:r>
            <a:r>
              <a:rPr lang="en-US" dirty="0" err="1"/>
              <a:t>aspecten</a:t>
            </a:r>
            <a:r>
              <a:rPr lang="en-US" dirty="0"/>
              <a:t>: </a:t>
            </a:r>
          </a:p>
          <a:p>
            <a:r>
              <a:rPr lang="en-US" dirty="0" err="1"/>
              <a:t>Materiele</a:t>
            </a:r>
            <a:r>
              <a:rPr lang="en-US" dirty="0"/>
              <a:t> </a:t>
            </a:r>
            <a:r>
              <a:rPr lang="en-US" dirty="0" err="1"/>
              <a:t>beveilging</a:t>
            </a:r>
            <a:r>
              <a:rPr lang="en-US" dirty="0"/>
              <a:t>: dan </a:t>
            </a:r>
            <a:r>
              <a:rPr lang="en-US" dirty="0" err="1"/>
              <a:t>hebben</a:t>
            </a:r>
            <a:r>
              <a:rPr lang="en-US" dirty="0"/>
              <a:t> we het over het </a:t>
            </a:r>
            <a:r>
              <a:rPr lang="en-US" dirty="0" err="1"/>
              <a:t>ontwerp</a:t>
            </a:r>
            <a:r>
              <a:rPr lang="en-US" dirty="0"/>
              <a:t> van het </a:t>
            </a:r>
            <a:r>
              <a:rPr lang="en-US" dirty="0" err="1"/>
              <a:t>gebouw</a:t>
            </a:r>
            <a:r>
              <a:rPr lang="en-US" dirty="0"/>
              <a:t> </a:t>
            </a:r>
            <a:r>
              <a:rPr lang="en-US" dirty="0" err="1"/>
              <a:t>en</a:t>
            </a:r>
            <a:r>
              <a:rPr lang="en-US" dirty="0"/>
              <a:t> de </a:t>
            </a:r>
            <a:r>
              <a:rPr lang="en-US" dirty="0" err="1"/>
              <a:t>beveilingsaspecten</a:t>
            </a:r>
            <a:r>
              <a:rPr lang="en-US" dirty="0"/>
              <a:t> </a:t>
            </a:r>
            <a:r>
              <a:rPr lang="en-US" dirty="0" err="1"/>
              <a:t>zoals</a:t>
            </a:r>
            <a:r>
              <a:rPr lang="en-US" dirty="0"/>
              <a:t> </a:t>
            </a:r>
            <a:r>
              <a:rPr lang="en-US" dirty="0" err="1"/>
              <a:t>hekwerk</a:t>
            </a:r>
            <a:r>
              <a:rPr lang="en-US" dirty="0"/>
              <a:t>, </a:t>
            </a:r>
            <a:r>
              <a:rPr lang="en-US" dirty="0" err="1"/>
              <a:t>gesloten</a:t>
            </a:r>
            <a:r>
              <a:rPr lang="en-US" dirty="0"/>
              <a:t> </a:t>
            </a:r>
            <a:r>
              <a:rPr lang="en-US" dirty="0" err="1"/>
              <a:t>deur</a:t>
            </a:r>
            <a:r>
              <a:rPr lang="en-US" dirty="0"/>
              <a:t>, </a:t>
            </a:r>
            <a:r>
              <a:rPr lang="en-US" dirty="0" err="1"/>
              <a:t>veiligheidssas</a:t>
            </a:r>
            <a:endParaRPr lang="en-US" dirty="0"/>
          </a:p>
          <a:p>
            <a:r>
              <a:rPr lang="en-US" dirty="0" err="1"/>
              <a:t>Relationele</a:t>
            </a:r>
            <a:r>
              <a:rPr lang="en-US" dirty="0"/>
              <a:t> </a:t>
            </a:r>
            <a:r>
              <a:rPr lang="en-US" dirty="0" err="1"/>
              <a:t>beveiliging</a:t>
            </a:r>
            <a:r>
              <a:rPr lang="en-US" dirty="0"/>
              <a:t>: </a:t>
            </a:r>
            <a:r>
              <a:rPr lang="en-US" dirty="0" err="1"/>
              <a:t>bv</a:t>
            </a:r>
            <a:r>
              <a:rPr lang="en-US" dirty="0"/>
              <a:t> staff-to-patient ratio </a:t>
            </a:r>
            <a:r>
              <a:rPr lang="en-US" dirty="0" err="1"/>
              <a:t>en</a:t>
            </a:r>
            <a:r>
              <a:rPr lang="en-US" dirty="0"/>
              <a:t> </a:t>
            </a:r>
            <a:r>
              <a:rPr lang="en-US" dirty="0" err="1"/>
              <a:t>tijd</a:t>
            </a:r>
            <a:r>
              <a:rPr lang="en-US" dirty="0"/>
              <a:t> die </a:t>
            </a:r>
            <a:r>
              <a:rPr lang="en-US" dirty="0" err="1"/>
              <a:t>gespendeerd</a:t>
            </a:r>
            <a:r>
              <a:rPr lang="en-US" dirty="0"/>
              <a:t> </a:t>
            </a:r>
            <a:r>
              <a:rPr lang="en-US" dirty="0" err="1"/>
              <a:t>wordt</a:t>
            </a:r>
            <a:r>
              <a:rPr lang="en-US" dirty="0"/>
              <a:t> </a:t>
            </a:r>
            <a:r>
              <a:rPr lang="en-US" dirty="0" err="1"/>
              <a:t>bij</a:t>
            </a:r>
            <a:r>
              <a:rPr lang="en-US" dirty="0"/>
              <a:t> face-to-face </a:t>
            </a:r>
            <a:r>
              <a:rPr lang="en-US" dirty="0" err="1"/>
              <a:t>contactmomenten</a:t>
            </a:r>
            <a:endParaRPr lang="en-US" dirty="0"/>
          </a:p>
          <a:p>
            <a:endParaRPr lang="en-US" dirty="0"/>
          </a:p>
          <a:p>
            <a:r>
              <a:rPr lang="en-US" dirty="0" err="1"/>
              <a:t>Procedurele</a:t>
            </a:r>
            <a:r>
              <a:rPr lang="en-US" dirty="0"/>
              <a:t> </a:t>
            </a:r>
            <a:r>
              <a:rPr lang="en-US" dirty="0" err="1"/>
              <a:t>beveiliging</a:t>
            </a:r>
            <a:r>
              <a:rPr lang="en-US" dirty="0"/>
              <a:t>: </a:t>
            </a:r>
          </a:p>
          <a:p>
            <a:r>
              <a:rPr lang="nl-NL" dirty="0"/>
              <a:t>Beleid en praktijken voor het beheersen van risico’s: drugtesten en screening bezoek</a:t>
            </a:r>
          </a:p>
          <a:p>
            <a:endParaRPr lang="nl-NL" dirty="0"/>
          </a:p>
          <a:p>
            <a:r>
              <a:rPr lang="nl-NL" dirty="0"/>
              <a:t>*** extra info procedurele </a:t>
            </a:r>
            <a:r>
              <a:rPr lang="nl-NL" dirty="0" err="1"/>
              <a:t>beveiling</a:t>
            </a:r>
            <a:r>
              <a:rPr lang="nl-NL" dirty="0"/>
              <a:t>
•Op patiëntniveau: systemen en routines voor de controle van de bewegingen van patiënten en communicatie in het algemeen
•Op systeemniveau: regelingen voor professioneel bestuur, risicobeheer, crisis- en noodplanning, geformaliseerde evaluaties en overdracht van verantwoordelijkheden****
</a:t>
            </a:r>
          </a:p>
        </p:txBody>
      </p:sp>
      <p:sp>
        <p:nvSpPr>
          <p:cNvPr id="4" name="Tijdelijke aanduiding voor dianummer 3"/>
          <p:cNvSpPr>
            <a:spLocks noGrp="1"/>
          </p:cNvSpPr>
          <p:nvPr>
            <p:ph type="sldNum" sz="quarter" idx="10"/>
          </p:nvPr>
        </p:nvSpPr>
        <p:spPr/>
        <p:txBody>
          <a:bodyPr/>
          <a:lstStyle/>
          <a:p>
            <a:fld id="{DFD25BA4-F49E-4A2A-9185-26AB9A53FBFA}" type="slidenum">
              <a:rPr lang="nl-BE" smtClean="0"/>
              <a:t>7</a:t>
            </a:fld>
            <a:endParaRPr lang="nl-BE"/>
          </a:p>
        </p:txBody>
      </p:sp>
    </p:spTree>
    <p:extLst>
      <p:ext uri="{BB962C8B-B14F-4D97-AF65-F5344CB8AC3E}">
        <p14:creationId xmlns:p14="http://schemas.microsoft.com/office/powerpoint/2010/main" val="1488982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8</a:t>
            </a:fld>
            <a:endParaRPr lang="nl-BE"/>
          </a:p>
        </p:txBody>
      </p:sp>
    </p:spTree>
    <p:extLst>
      <p:ext uri="{BB962C8B-B14F-4D97-AF65-F5344CB8AC3E}">
        <p14:creationId xmlns:p14="http://schemas.microsoft.com/office/powerpoint/2010/main" val="1588637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eerste belangrijke verschil dat we moeten duiden is dat risico niet hetzelfde is als beveiliging en dat heeft als gevolg dat het inschatten van beveiligingsniveau niet hetzelfde is als risicotaxatie. Dat verschil is erg belangrijk. Hier komen we dadelijk nog op terug</a:t>
            </a:r>
          </a:p>
          <a:p>
            <a:r>
              <a:rPr lang="nl-NL" dirty="0"/>
              <a:t>Verder kan je kijken naar het beveiligingsniveau van een instelling, maar ook naar de beveiligingsnoden van het individu. En dat laatste is hetgeen de DUNDRUM probeert in kaart te brengen. </a:t>
            </a:r>
          </a:p>
          <a:p>
            <a:endParaRPr lang="nl-NL" dirty="0"/>
          </a:p>
          <a:p>
            <a:r>
              <a:rPr lang="nl-NL" dirty="0"/>
              <a:t>Het voorbeeld dat ik hier altijd bij geef is dat van een potloodventer of “</a:t>
            </a:r>
            <a:r>
              <a:rPr lang="nl-NL" dirty="0" err="1"/>
              <a:t>flasher</a:t>
            </a:r>
            <a:r>
              <a:rPr lang="nl-NL" dirty="0"/>
              <a:t>”, dat is een type dader dat een hoog risico heeft op herval, maar die persoon heeft geen hoge beveiligingsnood. </a:t>
            </a:r>
          </a:p>
          <a:p>
            <a:r>
              <a:rPr lang="nl-NL" sz="1800" dirty="0">
                <a:effectLst/>
                <a:latin typeface="Calibri Light" panose="020F0302020204030204" pitchFamily="34" charset="0"/>
                <a:ea typeface="Times New Roman" panose="02020603050405020304" pitchFamily="18" charset="0"/>
              </a:rPr>
              <a:t>Wij adviseren om de DUNDRUM </a:t>
            </a:r>
            <a:r>
              <a:rPr lang="nl-NL" sz="1800" dirty="0" err="1">
                <a:effectLst/>
                <a:latin typeface="Calibri Light" panose="020F0302020204030204" pitchFamily="34" charset="0"/>
                <a:ea typeface="Times New Roman" panose="02020603050405020304" pitchFamily="18" charset="0"/>
              </a:rPr>
              <a:t>toolkit</a:t>
            </a:r>
            <a:r>
              <a:rPr lang="nl-NL" sz="1800" dirty="0">
                <a:effectLst/>
                <a:latin typeface="Calibri Light" panose="020F0302020204030204" pitchFamily="34" charset="0"/>
                <a:ea typeface="Times New Roman" panose="02020603050405020304" pitchFamily="18" charset="0"/>
              </a:rPr>
              <a:t> te gebruiken in combinatie met een risicotaxatie-instrument zoals de HCR-20 (of een gelijkaardig instrument), omdat ze complementaire domeinen meten</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9</a:t>
            </a:fld>
            <a:endParaRPr lang="nl-BE"/>
          </a:p>
        </p:txBody>
      </p:sp>
    </p:spTree>
    <p:extLst>
      <p:ext uri="{BB962C8B-B14F-4D97-AF65-F5344CB8AC3E}">
        <p14:creationId xmlns:p14="http://schemas.microsoft.com/office/powerpoint/2010/main" val="2231248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Nu we </a:t>
            </a:r>
            <a:r>
              <a:rPr lang="en-US" dirty="0" err="1"/>
              <a:t>weten</a:t>
            </a:r>
            <a:r>
              <a:rPr lang="en-US" dirty="0"/>
              <a:t> wat we </a:t>
            </a:r>
            <a:r>
              <a:rPr lang="en-US" dirty="0" err="1"/>
              <a:t>verstaan</a:t>
            </a:r>
            <a:r>
              <a:rPr lang="en-US" dirty="0"/>
              <a:t> </a:t>
            </a:r>
            <a:r>
              <a:rPr lang="en-US" dirty="0" err="1"/>
              <a:t>onder</a:t>
            </a:r>
            <a:r>
              <a:rPr lang="en-US" dirty="0"/>
              <a:t> </a:t>
            </a:r>
            <a:r>
              <a:rPr lang="en-US" dirty="0" err="1"/>
              <a:t>beveiliging</a:t>
            </a:r>
            <a:r>
              <a:rPr lang="en-US" dirty="0"/>
              <a:t> </a:t>
            </a:r>
            <a:r>
              <a:rPr lang="en-US" dirty="0" err="1"/>
              <a:t>en</a:t>
            </a:r>
            <a:r>
              <a:rPr lang="en-US" dirty="0"/>
              <a:t> wat het </a:t>
            </a:r>
            <a:r>
              <a:rPr lang="en-US" dirty="0" err="1"/>
              <a:t>verschil</a:t>
            </a:r>
            <a:r>
              <a:rPr lang="en-US" dirty="0"/>
              <a:t> is met </a:t>
            </a:r>
            <a:r>
              <a:rPr lang="en-US" dirty="0" err="1"/>
              <a:t>risico</a:t>
            </a:r>
            <a:r>
              <a:rPr lang="en-US" dirty="0"/>
              <a:t>, </a:t>
            </a:r>
            <a:r>
              <a:rPr lang="en-US" dirty="0" err="1"/>
              <a:t>gaan</a:t>
            </a:r>
            <a:r>
              <a:rPr lang="en-US" dirty="0"/>
              <a:t> we </a:t>
            </a:r>
            <a:r>
              <a:rPr lang="en-US" dirty="0" err="1"/>
              <a:t>dieper</a:t>
            </a:r>
            <a:r>
              <a:rPr lang="en-US" dirty="0"/>
              <a:t> in op </a:t>
            </a:r>
            <a:r>
              <a:rPr lang="en-US" dirty="0" err="1"/>
              <a:t>waarom</a:t>
            </a:r>
            <a:r>
              <a:rPr lang="en-US" dirty="0"/>
              <a:t> het </a:t>
            </a:r>
            <a:r>
              <a:rPr lang="en-US" dirty="0" err="1"/>
              <a:t>belangrijk</a:t>
            </a:r>
            <a:r>
              <a:rPr lang="en-US" dirty="0"/>
              <a:t> is om </a:t>
            </a:r>
            <a:r>
              <a:rPr lang="en-US" dirty="0" err="1"/>
              <a:t>beveilingsnoden</a:t>
            </a:r>
            <a:r>
              <a:rPr lang="en-US" dirty="0"/>
              <a:t> in </a:t>
            </a:r>
            <a:r>
              <a:rPr lang="en-US" dirty="0" err="1"/>
              <a:t>kaart</a:t>
            </a:r>
            <a:r>
              <a:rPr lang="en-US" dirty="0"/>
              <a:t> </a:t>
            </a:r>
            <a:r>
              <a:rPr lang="en-US" dirty="0" err="1"/>
              <a:t>te</a:t>
            </a:r>
            <a:r>
              <a:rPr lang="en-US" dirty="0"/>
              <a:t> </a:t>
            </a:r>
            <a:r>
              <a:rPr lang="en-US" dirty="0" err="1"/>
              <a:t>brengen</a:t>
            </a:r>
            <a:r>
              <a:rPr lang="en-US" dirty="0"/>
              <a:t>.</a:t>
            </a:r>
          </a:p>
          <a:p>
            <a:r>
              <a:rPr lang="en-US" dirty="0"/>
              <a:t>Hoge </a:t>
            </a:r>
            <a:r>
              <a:rPr lang="en-US" dirty="0" err="1"/>
              <a:t>beveiliging</a:t>
            </a:r>
            <a:r>
              <a:rPr lang="en-US" dirty="0"/>
              <a:t> is high cost low volume, </a:t>
            </a:r>
            <a:r>
              <a:rPr lang="en-US" dirty="0" err="1"/>
              <a:t>daarom</a:t>
            </a:r>
            <a:r>
              <a:rPr lang="en-US" dirty="0"/>
              <a:t> is het </a:t>
            </a:r>
            <a:r>
              <a:rPr lang="en-US" dirty="0" err="1"/>
              <a:t>belangrijk</a:t>
            </a:r>
            <a:r>
              <a:rPr lang="en-US" dirty="0"/>
              <a:t> </a:t>
            </a:r>
            <a:r>
              <a:rPr lang="en-US" dirty="0" err="1"/>
              <a:t>dat</a:t>
            </a:r>
            <a:r>
              <a:rPr lang="en-US" dirty="0"/>
              <a:t> </a:t>
            </a:r>
            <a:r>
              <a:rPr lang="en-US" dirty="0" err="1"/>
              <a:t>mensen</a:t>
            </a:r>
            <a:r>
              <a:rPr lang="en-US" dirty="0"/>
              <a:t> </a:t>
            </a:r>
            <a:r>
              <a:rPr lang="en-US" dirty="0" err="1"/>
              <a:t>niet</a:t>
            </a:r>
            <a:r>
              <a:rPr lang="en-US" dirty="0"/>
              <a:t> in </a:t>
            </a:r>
            <a:r>
              <a:rPr lang="en-US" dirty="0" err="1"/>
              <a:t>een</a:t>
            </a:r>
            <a:r>
              <a:rPr lang="en-US" dirty="0"/>
              <a:t> </a:t>
            </a:r>
            <a:r>
              <a:rPr lang="en-US" dirty="0" err="1"/>
              <a:t>onnodig</a:t>
            </a:r>
            <a:r>
              <a:rPr lang="en-US" dirty="0"/>
              <a:t> </a:t>
            </a:r>
            <a:r>
              <a:rPr lang="en-US" dirty="0" err="1"/>
              <a:t>hoge</a:t>
            </a:r>
            <a:r>
              <a:rPr lang="en-US" dirty="0"/>
              <a:t> </a:t>
            </a:r>
            <a:r>
              <a:rPr lang="en-US" dirty="0" err="1"/>
              <a:t>beveiligingsniveau</a:t>
            </a:r>
            <a:r>
              <a:rPr lang="en-US" dirty="0"/>
              <a:t> </a:t>
            </a:r>
            <a:r>
              <a:rPr lang="en-US" dirty="0" err="1"/>
              <a:t>behandeld</a:t>
            </a:r>
            <a:r>
              <a:rPr lang="en-US" dirty="0"/>
              <a:t> </a:t>
            </a:r>
            <a:r>
              <a:rPr lang="en-US" dirty="0" err="1"/>
              <a:t>wordt</a:t>
            </a:r>
            <a:r>
              <a:rPr lang="en-US" dirty="0"/>
              <a:t>. Dat is </a:t>
            </a:r>
            <a:r>
              <a:rPr lang="en-US" dirty="0" err="1"/>
              <a:t>niet</a:t>
            </a:r>
            <a:r>
              <a:rPr lang="en-US" dirty="0"/>
              <a:t> </a:t>
            </a:r>
            <a:r>
              <a:rPr lang="en-US" dirty="0" err="1"/>
              <a:t>alleen</a:t>
            </a:r>
            <a:r>
              <a:rPr lang="en-US" dirty="0"/>
              <a:t> </a:t>
            </a:r>
            <a:r>
              <a:rPr lang="en-US" dirty="0" err="1"/>
              <a:t>vanuit</a:t>
            </a:r>
            <a:r>
              <a:rPr lang="en-US" dirty="0"/>
              <a:t> </a:t>
            </a:r>
            <a:r>
              <a:rPr lang="en-US" dirty="0" err="1"/>
              <a:t>een</a:t>
            </a:r>
            <a:r>
              <a:rPr lang="en-US" dirty="0"/>
              <a:t> </a:t>
            </a:r>
            <a:r>
              <a:rPr lang="en-US" dirty="0" err="1"/>
              <a:t>economisch</a:t>
            </a:r>
            <a:r>
              <a:rPr lang="en-US" dirty="0"/>
              <a:t> </a:t>
            </a:r>
            <a:r>
              <a:rPr lang="en-US" dirty="0" err="1"/>
              <a:t>standpunt</a:t>
            </a:r>
            <a:r>
              <a:rPr lang="en-US" dirty="0"/>
              <a:t> </a:t>
            </a:r>
            <a:r>
              <a:rPr lang="en-US" dirty="0" err="1"/>
              <a:t>belangrijk</a:t>
            </a:r>
            <a:r>
              <a:rPr lang="en-US" dirty="0"/>
              <a:t>, maar </a:t>
            </a:r>
            <a:r>
              <a:rPr lang="en-US" dirty="0" err="1"/>
              <a:t>ook</a:t>
            </a:r>
            <a:r>
              <a:rPr lang="en-US" dirty="0"/>
              <a:t> </a:t>
            </a:r>
            <a:r>
              <a:rPr lang="en-US" dirty="0" err="1"/>
              <a:t>vanuit</a:t>
            </a:r>
            <a:r>
              <a:rPr lang="en-US" dirty="0"/>
              <a:t> </a:t>
            </a:r>
            <a:r>
              <a:rPr lang="en-US" dirty="0" err="1"/>
              <a:t>een</a:t>
            </a:r>
            <a:r>
              <a:rPr lang="en-US" dirty="0"/>
              <a:t> </a:t>
            </a:r>
            <a:r>
              <a:rPr lang="en-US" dirty="0" err="1"/>
              <a:t>ethisch</a:t>
            </a:r>
            <a:r>
              <a:rPr lang="en-US" dirty="0"/>
              <a:t> </a:t>
            </a:r>
            <a:r>
              <a:rPr lang="en-US" dirty="0" err="1"/>
              <a:t>en</a:t>
            </a:r>
            <a:r>
              <a:rPr lang="en-US" dirty="0"/>
              <a:t> </a:t>
            </a:r>
            <a:r>
              <a:rPr lang="en-US" dirty="0" err="1"/>
              <a:t>behandelstandpunt</a:t>
            </a:r>
            <a:r>
              <a:rPr lang="en-US" dirty="0"/>
              <a:t>. Zo </a:t>
            </a:r>
            <a:r>
              <a:rPr lang="en-US" dirty="0" err="1"/>
              <a:t>heeft</a:t>
            </a:r>
            <a:r>
              <a:rPr lang="en-US" dirty="0"/>
              <a:t> </a:t>
            </a:r>
            <a:r>
              <a:rPr lang="en-US" dirty="0" err="1"/>
              <a:t>onderzoek</a:t>
            </a:r>
            <a:r>
              <a:rPr lang="en-US" dirty="0"/>
              <a:t> van Inge Jeandarme </a:t>
            </a:r>
            <a:r>
              <a:rPr lang="en-US" dirty="0" err="1"/>
              <a:t>aangetoond</a:t>
            </a:r>
            <a:r>
              <a:rPr lang="en-US" dirty="0"/>
              <a:t> </a:t>
            </a:r>
            <a:r>
              <a:rPr lang="en-US" dirty="0" err="1"/>
              <a:t>dat</a:t>
            </a:r>
            <a:r>
              <a:rPr lang="en-US" dirty="0"/>
              <a:t> </a:t>
            </a:r>
            <a:r>
              <a:rPr lang="en-US" dirty="0" err="1"/>
              <a:t>mensen</a:t>
            </a:r>
            <a:r>
              <a:rPr lang="en-US" dirty="0"/>
              <a:t> die in </a:t>
            </a:r>
            <a:r>
              <a:rPr lang="en-US" dirty="0" err="1"/>
              <a:t>een</a:t>
            </a:r>
            <a:r>
              <a:rPr lang="en-US" dirty="0"/>
              <a:t> </a:t>
            </a:r>
            <a:r>
              <a:rPr lang="en-US" dirty="0" err="1"/>
              <a:t>te</a:t>
            </a:r>
            <a:r>
              <a:rPr lang="en-US" dirty="0"/>
              <a:t> </a:t>
            </a:r>
            <a:r>
              <a:rPr lang="en-US" dirty="0" err="1"/>
              <a:t>hoog</a:t>
            </a:r>
            <a:r>
              <a:rPr lang="en-US" dirty="0"/>
              <a:t> </a:t>
            </a:r>
            <a:r>
              <a:rPr lang="en-US" dirty="0" err="1"/>
              <a:t>beveiligingsniveau</a:t>
            </a:r>
            <a:r>
              <a:rPr lang="en-US" dirty="0"/>
              <a:t> </a:t>
            </a:r>
            <a:r>
              <a:rPr lang="en-US" dirty="0" err="1"/>
              <a:t>verblijven</a:t>
            </a:r>
            <a:r>
              <a:rPr lang="en-US" dirty="0"/>
              <a:t> </a:t>
            </a:r>
            <a:r>
              <a:rPr lang="en-US" dirty="0" err="1"/>
              <a:t>een</a:t>
            </a:r>
            <a:r>
              <a:rPr lang="en-US" dirty="0"/>
              <a:t> </a:t>
            </a:r>
            <a:r>
              <a:rPr lang="en-US" dirty="0" err="1"/>
              <a:t>grotere</a:t>
            </a:r>
            <a:r>
              <a:rPr lang="en-US" dirty="0"/>
              <a:t> </a:t>
            </a:r>
            <a:r>
              <a:rPr lang="en-US" dirty="0" err="1"/>
              <a:t>kans</a:t>
            </a:r>
            <a:r>
              <a:rPr lang="en-US" dirty="0"/>
              <a:t> </a:t>
            </a:r>
            <a:r>
              <a:rPr lang="en-US" dirty="0" err="1"/>
              <a:t>hebben</a:t>
            </a:r>
            <a:r>
              <a:rPr lang="en-US" dirty="0"/>
              <a:t> op drop-out van de </a:t>
            </a:r>
            <a:r>
              <a:rPr lang="en-US" dirty="0" err="1"/>
              <a:t>behandeling</a:t>
            </a:r>
            <a:r>
              <a:rPr lang="en-US" dirty="0"/>
              <a:t>. </a:t>
            </a:r>
          </a:p>
          <a:p>
            <a:endParaRPr lang="en-US" dirty="0"/>
          </a:p>
          <a:p>
            <a:r>
              <a:rPr lang="en-US" dirty="0"/>
              <a:t>Op </a:t>
            </a:r>
            <a:r>
              <a:rPr lang="en-US" dirty="0" err="1"/>
              <a:t>dit</a:t>
            </a:r>
            <a:r>
              <a:rPr lang="en-US" dirty="0"/>
              <a:t> moment </a:t>
            </a:r>
            <a:r>
              <a:rPr lang="en-US" dirty="0" err="1"/>
              <a:t>zijn</a:t>
            </a:r>
            <a:r>
              <a:rPr lang="en-US" dirty="0"/>
              <a:t> er </a:t>
            </a:r>
            <a:r>
              <a:rPr lang="en-US" dirty="0" err="1"/>
              <a:t>geen</a:t>
            </a:r>
            <a:r>
              <a:rPr lang="en-US" dirty="0"/>
              <a:t> </a:t>
            </a:r>
            <a:r>
              <a:rPr lang="en-US" dirty="0" err="1"/>
              <a:t>duidelijke</a:t>
            </a:r>
            <a:r>
              <a:rPr lang="en-US" dirty="0"/>
              <a:t> criteria </a:t>
            </a:r>
            <a:r>
              <a:rPr lang="en-US" dirty="0" err="1"/>
              <a:t>voorhanden</a:t>
            </a:r>
            <a:r>
              <a:rPr lang="en-US" dirty="0"/>
              <a:t> over hoe </a:t>
            </a:r>
            <a:r>
              <a:rPr lang="en-US" dirty="0" err="1"/>
              <a:t>deze</a:t>
            </a:r>
            <a:r>
              <a:rPr lang="en-US" dirty="0"/>
              <a:t> </a:t>
            </a:r>
            <a:r>
              <a:rPr lang="en-US" dirty="0" err="1"/>
              <a:t>beveiliginsnood</a:t>
            </a:r>
            <a:r>
              <a:rPr lang="en-US" dirty="0"/>
              <a:t> </a:t>
            </a:r>
            <a:r>
              <a:rPr lang="en-US" dirty="0" err="1"/>
              <a:t>bepaald</a:t>
            </a:r>
            <a:r>
              <a:rPr lang="en-US" dirty="0"/>
              <a:t> </a:t>
            </a:r>
            <a:r>
              <a:rPr lang="en-US" dirty="0" err="1"/>
              <a:t>worden</a:t>
            </a:r>
            <a:r>
              <a:rPr lang="en-US" dirty="0"/>
              <a:t>. </a:t>
            </a:r>
            <a:r>
              <a:rPr lang="en-US" dirty="0" err="1"/>
              <a:t>Momenteel</a:t>
            </a:r>
            <a:r>
              <a:rPr lang="en-US" dirty="0"/>
              <a:t> </a:t>
            </a:r>
            <a:r>
              <a:rPr lang="en-US" dirty="0" err="1"/>
              <a:t>beslissen</a:t>
            </a:r>
            <a:r>
              <a:rPr lang="en-US" dirty="0"/>
              <a:t> de KBM’s is </a:t>
            </a:r>
            <a:r>
              <a:rPr lang="en-US" dirty="0" err="1"/>
              <a:t>welke</a:t>
            </a:r>
            <a:r>
              <a:rPr lang="en-US" dirty="0"/>
              <a:t> setting </a:t>
            </a:r>
            <a:r>
              <a:rPr lang="en-US" dirty="0" err="1"/>
              <a:t>en</a:t>
            </a:r>
            <a:r>
              <a:rPr lang="en-US" dirty="0"/>
              <a:t> </a:t>
            </a:r>
            <a:r>
              <a:rPr lang="en-US" dirty="0" err="1"/>
              <a:t>dus</a:t>
            </a:r>
            <a:r>
              <a:rPr lang="en-US" dirty="0"/>
              <a:t> in welk </a:t>
            </a:r>
            <a:r>
              <a:rPr lang="en-US" dirty="0" err="1"/>
              <a:t>beveiligingsniveau</a:t>
            </a:r>
            <a:r>
              <a:rPr lang="en-US" dirty="0"/>
              <a:t> </a:t>
            </a:r>
            <a:r>
              <a:rPr lang="en-US" dirty="0" err="1"/>
              <a:t>iemand</a:t>
            </a:r>
            <a:r>
              <a:rPr lang="en-US" dirty="0"/>
              <a:t> </a:t>
            </a:r>
            <a:r>
              <a:rPr lang="en-US" dirty="0" err="1"/>
              <a:t>zijn</a:t>
            </a:r>
            <a:r>
              <a:rPr lang="en-US" dirty="0"/>
              <a:t> </a:t>
            </a:r>
            <a:r>
              <a:rPr lang="en-US" dirty="0" err="1"/>
              <a:t>behandeling</a:t>
            </a:r>
            <a:r>
              <a:rPr lang="en-US" dirty="0"/>
              <a:t> </a:t>
            </a:r>
            <a:r>
              <a:rPr lang="en-US" dirty="0" err="1"/>
              <a:t>moet</a:t>
            </a:r>
            <a:r>
              <a:rPr lang="en-US" dirty="0"/>
              <a:t> </a:t>
            </a:r>
            <a:r>
              <a:rPr lang="en-US" dirty="0" err="1"/>
              <a:t>volgen</a:t>
            </a:r>
            <a:r>
              <a:rPr lang="en-US" dirty="0"/>
              <a:t>. </a:t>
            </a:r>
          </a:p>
          <a:p>
            <a:endParaRPr lang="en-US" dirty="0"/>
          </a:p>
          <a:p>
            <a:r>
              <a:rPr lang="en-US" dirty="0" err="1"/>
              <a:t>Verder</a:t>
            </a:r>
            <a:r>
              <a:rPr lang="en-US" dirty="0"/>
              <a:t> is het </a:t>
            </a:r>
            <a:r>
              <a:rPr lang="en-US" dirty="0" err="1"/>
              <a:t>bepalen</a:t>
            </a:r>
            <a:r>
              <a:rPr lang="en-US" dirty="0"/>
              <a:t> van </a:t>
            </a:r>
            <a:r>
              <a:rPr lang="en-US" dirty="0" err="1"/>
              <a:t>beveiligingsnoden</a:t>
            </a:r>
            <a:r>
              <a:rPr lang="en-US" dirty="0"/>
              <a:t> </a:t>
            </a:r>
            <a:r>
              <a:rPr lang="en-US" dirty="0" err="1"/>
              <a:t>ook</a:t>
            </a:r>
            <a:r>
              <a:rPr lang="en-US" dirty="0"/>
              <a:t> relevant in het </a:t>
            </a:r>
            <a:r>
              <a:rPr lang="en-US" dirty="0" err="1"/>
              <a:t>kader</a:t>
            </a:r>
            <a:r>
              <a:rPr lang="en-US" dirty="0"/>
              <a:t> het </a:t>
            </a:r>
            <a:r>
              <a:rPr lang="en-US" dirty="0" err="1"/>
              <a:t>beheer</a:t>
            </a:r>
            <a:r>
              <a:rPr lang="en-US" dirty="0"/>
              <a:t> van </a:t>
            </a:r>
            <a:r>
              <a:rPr lang="en-US" dirty="0" err="1"/>
              <a:t>lengte</a:t>
            </a:r>
            <a:r>
              <a:rPr lang="en-US" dirty="0"/>
              <a:t> van </a:t>
            </a:r>
            <a:r>
              <a:rPr lang="en-US" dirty="0" err="1"/>
              <a:t>verblijf</a:t>
            </a:r>
            <a:r>
              <a:rPr lang="en-US" dirty="0"/>
              <a:t>. Hoe </a:t>
            </a:r>
            <a:r>
              <a:rPr lang="en-US" dirty="0" err="1"/>
              <a:t>weet</a:t>
            </a:r>
            <a:r>
              <a:rPr lang="en-US" dirty="0"/>
              <a:t> je </a:t>
            </a:r>
            <a:r>
              <a:rPr lang="en-US" dirty="0" err="1"/>
              <a:t>wanneer</a:t>
            </a:r>
            <a:r>
              <a:rPr lang="en-US" dirty="0"/>
              <a:t> het </a:t>
            </a:r>
            <a:r>
              <a:rPr lang="en-US" dirty="0" err="1"/>
              <a:t>veilig</a:t>
            </a:r>
            <a:r>
              <a:rPr lang="en-US" dirty="0"/>
              <a:t> is om </a:t>
            </a:r>
            <a:r>
              <a:rPr lang="en-US" dirty="0" err="1"/>
              <a:t>naar</a:t>
            </a:r>
            <a:r>
              <a:rPr lang="en-US" dirty="0"/>
              <a:t> </a:t>
            </a:r>
            <a:r>
              <a:rPr lang="en-US" dirty="0" err="1"/>
              <a:t>een</a:t>
            </a:r>
            <a:r>
              <a:rPr lang="en-US" dirty="0"/>
              <a:t> lager </a:t>
            </a:r>
            <a:r>
              <a:rPr lang="en-US" dirty="0" err="1"/>
              <a:t>niveau</a:t>
            </a:r>
            <a:r>
              <a:rPr lang="en-US" dirty="0"/>
              <a:t> van </a:t>
            </a:r>
            <a:r>
              <a:rPr lang="en-US" dirty="0" err="1"/>
              <a:t>beveiliging</a:t>
            </a:r>
            <a:r>
              <a:rPr lang="en-US" dirty="0"/>
              <a:t> </a:t>
            </a:r>
            <a:r>
              <a:rPr lang="en-US" dirty="0" err="1"/>
              <a:t>te</a:t>
            </a:r>
            <a:r>
              <a:rPr lang="en-US" dirty="0"/>
              <a:t> </a:t>
            </a:r>
            <a:r>
              <a:rPr lang="en-US" dirty="0" err="1"/>
              <a:t>gaan</a:t>
            </a:r>
            <a:r>
              <a:rPr lang="en-US" dirty="0"/>
              <a:t>?</a:t>
            </a:r>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10</a:t>
            </a:fld>
            <a:endParaRPr lang="nl-BE"/>
          </a:p>
        </p:txBody>
      </p:sp>
    </p:spTree>
    <p:extLst>
      <p:ext uri="{BB962C8B-B14F-4D97-AF65-F5344CB8AC3E}">
        <p14:creationId xmlns:p14="http://schemas.microsoft.com/office/powerpoint/2010/main" val="941786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effectLst/>
                <a:latin typeface="Calibri Light" panose="020F0302020204030204" pitchFamily="34" charset="0"/>
                <a:ea typeface="Times New Roman" panose="02020603050405020304" pitchFamily="18" charset="0"/>
              </a:rPr>
              <a:t>Het kenniscentrum forensisch psychiatrische zorg: </a:t>
            </a:r>
            <a:r>
              <a:rPr lang="nl-NL" sz="1800" dirty="0" err="1">
                <a:effectLst/>
                <a:latin typeface="Calibri Light" panose="020F0302020204030204" pitchFamily="34" charset="0"/>
                <a:ea typeface="Times New Roman" panose="02020603050405020304" pitchFamily="18" charset="0"/>
              </a:rPr>
              <a:t>KeFor</a:t>
            </a:r>
            <a:r>
              <a:rPr lang="nl-NL" sz="1800" dirty="0">
                <a:effectLst/>
                <a:latin typeface="Calibri Light" panose="020F0302020204030204" pitchFamily="34" charset="0"/>
                <a:ea typeface="Times New Roman" panose="02020603050405020304" pitchFamily="18" charset="0"/>
              </a:rPr>
              <a:t> heeft een aantal jaar geleden een literatuurstudie gedaan om te kijken welke instrumenten beveiligingsniveaus kan meten. Uit dat overzicht van 28 </a:t>
            </a:r>
            <a:r>
              <a:rPr lang="nl-NL" sz="1800" dirty="0" err="1">
                <a:effectLst/>
                <a:latin typeface="Calibri Light" panose="020F0302020204030204" pitchFamily="34" charset="0"/>
                <a:ea typeface="Times New Roman" panose="02020603050405020304" pitchFamily="18" charset="0"/>
              </a:rPr>
              <a:t>aritkels</a:t>
            </a:r>
            <a:r>
              <a:rPr lang="nl-NL" sz="1800" dirty="0">
                <a:effectLst/>
                <a:latin typeface="Calibri Light" panose="020F0302020204030204" pitchFamily="34" charset="0"/>
                <a:ea typeface="Times New Roman" panose="02020603050405020304" pitchFamily="18" charset="0"/>
              </a:rPr>
              <a:t> kwamen vijf </a:t>
            </a:r>
            <a:r>
              <a:rPr lang="nl-NL" sz="1800" dirty="0" err="1">
                <a:effectLst/>
                <a:latin typeface="Calibri Light" panose="020F0302020204030204" pitchFamily="34" charset="0"/>
                <a:ea typeface="Times New Roman" panose="02020603050405020304" pitchFamily="18" charset="0"/>
              </a:rPr>
              <a:t>potentiele</a:t>
            </a:r>
            <a:r>
              <a:rPr lang="nl-NL" sz="1800" dirty="0">
                <a:effectLst/>
                <a:latin typeface="Calibri Light" panose="020F0302020204030204" pitchFamily="34" charset="0"/>
                <a:ea typeface="Times New Roman" panose="02020603050405020304" pitchFamily="18" charset="0"/>
              </a:rPr>
              <a:t> instrumenten naar voren: de CANFOR, de SNAP, de </a:t>
            </a:r>
            <a:r>
              <a:rPr lang="nl-NL" sz="1800" dirty="0" err="1">
                <a:effectLst/>
                <a:latin typeface="Calibri Light" panose="020F0302020204030204" pitchFamily="34" charset="0"/>
                <a:ea typeface="Times New Roman" panose="02020603050405020304" pitchFamily="18" charset="0"/>
              </a:rPr>
              <a:t>HoNOS-seucre</a:t>
            </a:r>
            <a:r>
              <a:rPr lang="nl-NL" sz="1800" dirty="0">
                <a:effectLst/>
                <a:latin typeface="Calibri Light" panose="020F0302020204030204" pitchFamily="34" charset="0"/>
                <a:ea typeface="Times New Roman" panose="02020603050405020304" pitchFamily="18" charset="0"/>
              </a:rPr>
              <a:t>, de DUNDRUM en de </a:t>
            </a:r>
            <a:r>
              <a:rPr lang="nl-NL" sz="1800" dirty="0" err="1">
                <a:effectLst/>
                <a:latin typeface="Calibri Light" panose="020F0302020204030204" pitchFamily="34" charset="0"/>
                <a:ea typeface="Times New Roman" panose="02020603050405020304" pitchFamily="18" charset="0"/>
              </a:rPr>
              <a:t>InterRAI</a:t>
            </a:r>
            <a:r>
              <a:rPr lang="nl-NL" sz="1800" dirty="0">
                <a:effectLst/>
                <a:latin typeface="Calibri Light" panose="020F0302020204030204" pitchFamily="34" charset="0"/>
                <a:ea typeface="Times New Roman" panose="02020603050405020304" pitchFamily="18" charset="0"/>
              </a:rPr>
              <a:t> instrumenten</a:t>
            </a:r>
          </a:p>
          <a:p>
            <a:r>
              <a:rPr lang="nl-NL" sz="1800" dirty="0">
                <a:effectLst/>
                <a:latin typeface="Calibri Light" panose="020F0302020204030204" pitchFamily="34" charset="0"/>
                <a:ea typeface="Times New Roman" panose="02020603050405020304" pitchFamily="18" charset="0"/>
              </a:rPr>
              <a:t>De CANFOR en de </a:t>
            </a:r>
            <a:r>
              <a:rPr lang="nl-NL" sz="1800" dirty="0" err="1">
                <a:effectLst/>
                <a:latin typeface="Calibri Light" panose="020F0302020204030204" pitchFamily="34" charset="0"/>
                <a:ea typeface="Times New Roman" panose="02020603050405020304" pitchFamily="18" charset="0"/>
              </a:rPr>
              <a:t>interrai</a:t>
            </a:r>
            <a:r>
              <a:rPr lang="nl-NL" sz="1800" dirty="0">
                <a:effectLst/>
                <a:latin typeface="Calibri Light" panose="020F0302020204030204" pitchFamily="34" charset="0"/>
                <a:ea typeface="Times New Roman" panose="02020603050405020304" pitchFamily="18" charset="0"/>
              </a:rPr>
              <a:t> meet vooral zorgbehoeften en niet beveiligingsnoden. De SNAP definieert de beveiligingsniveaus meer vanuit het perspectief van de setting dan vanuit de patiënt. Verder ligt de focus van de SNAP niet bij het bepalen van het beveiligingsniveau voor opname, maar eerder voor transfers tussen niveaus (transfer naar hoger niveau na incident). De </a:t>
            </a:r>
            <a:r>
              <a:rPr lang="nl-NL" sz="1800" dirty="0" err="1">
                <a:effectLst/>
                <a:latin typeface="Calibri Light" panose="020F0302020204030204" pitchFamily="34" charset="0"/>
                <a:ea typeface="Times New Roman" panose="02020603050405020304" pitchFamily="18" charset="0"/>
              </a:rPr>
              <a:t>HoNOS</a:t>
            </a:r>
            <a:r>
              <a:rPr lang="nl-NL" sz="1800" dirty="0">
                <a:effectLst/>
                <a:latin typeface="Calibri Light" panose="020F0302020204030204" pitchFamily="34" charset="0"/>
                <a:ea typeface="Times New Roman" panose="02020603050405020304" pitchFamily="18" charset="0"/>
              </a:rPr>
              <a:t>-Secure meet de behoeften van de patiënt in termen van veilige zorg, maar biedt de clinicus weinig ankerpunten bij het scoren. Bij dit instrument ligt de ook nadruk voornamelijk op de structurele beveiliging. De DUNDRUM daarentegen is geschikt voor de drie situaties: patiëntgeoriënteerde beveiliging, structurele beveiliging en het bepalen van transfers tussen beveiligingsniveaus. Een ander voordeel van de DUNDRUM is dat het om een zelfrapportage vragenlijst beschikt, zodat ook het </a:t>
            </a:r>
            <a:r>
              <a:rPr lang="nl-NL" sz="1800" dirty="0" err="1">
                <a:effectLst/>
                <a:latin typeface="Calibri Light" panose="020F0302020204030204" pitchFamily="34" charset="0"/>
                <a:ea typeface="Times New Roman" panose="02020603050405020304" pitchFamily="18" charset="0"/>
              </a:rPr>
              <a:t>patientperspectief</a:t>
            </a:r>
            <a:r>
              <a:rPr lang="nl-NL" sz="1800" dirty="0">
                <a:effectLst/>
                <a:latin typeface="Calibri Light" panose="020F0302020204030204" pitchFamily="34" charset="0"/>
                <a:ea typeface="Times New Roman" panose="02020603050405020304" pitchFamily="18" charset="0"/>
              </a:rPr>
              <a:t> meegenomen kan worden in de beslissing. Verder waren de psychometrische eigenschappen van de DUNDRUM beter dan die van de </a:t>
            </a:r>
            <a:r>
              <a:rPr lang="nl-NL" sz="1800" dirty="0" err="1">
                <a:effectLst/>
                <a:latin typeface="Calibri Light" panose="020F0302020204030204" pitchFamily="34" charset="0"/>
                <a:ea typeface="Times New Roman" panose="02020603050405020304" pitchFamily="18" charset="0"/>
              </a:rPr>
              <a:t>HoNOS</a:t>
            </a:r>
            <a:r>
              <a:rPr lang="nl-NL" sz="1800" dirty="0">
                <a:effectLst/>
                <a:latin typeface="Calibri Light" panose="020F0302020204030204" pitchFamily="34" charset="0"/>
                <a:ea typeface="Times New Roman" panose="02020603050405020304" pitchFamily="18" charset="0"/>
              </a:rPr>
              <a:t>-secure. </a:t>
            </a:r>
            <a:endParaRPr lang="en-US" dirty="0"/>
          </a:p>
        </p:txBody>
      </p:sp>
      <p:sp>
        <p:nvSpPr>
          <p:cNvPr id="4" name="Tijdelijke aanduiding voor dianummer 3"/>
          <p:cNvSpPr>
            <a:spLocks noGrp="1"/>
          </p:cNvSpPr>
          <p:nvPr>
            <p:ph type="sldNum" sz="quarter" idx="5"/>
          </p:nvPr>
        </p:nvSpPr>
        <p:spPr/>
        <p:txBody>
          <a:bodyPr/>
          <a:lstStyle/>
          <a:p>
            <a:fld id="{DBEB0D57-7C42-4B85-A4FF-29453DA5E14E}" type="slidenum">
              <a:rPr lang="nl-BE" smtClean="0"/>
              <a:t>11</a:t>
            </a:fld>
            <a:endParaRPr lang="nl-BE"/>
          </a:p>
        </p:txBody>
      </p:sp>
    </p:spTree>
    <p:extLst>
      <p:ext uri="{BB962C8B-B14F-4D97-AF65-F5344CB8AC3E}">
        <p14:creationId xmlns:p14="http://schemas.microsoft.com/office/powerpoint/2010/main" val="3671101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p:txBody>
          <a:bodyPr/>
          <a:lstStyle/>
          <a:p>
            <a:fld id="{47B8A3F8-AA55-424E-AA4F-16436426ADDD}" type="datetime1">
              <a:rPr lang="nl-BE" smtClean="0"/>
              <a:t>14/07/2026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2764338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2D376615-E4AE-4B59-8097-6C592983B187}" type="datetime1">
              <a:rPr lang="nl-BE" smtClean="0"/>
              <a:t>14/07/2026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225445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894684AB-44A8-4085-9156-0AA01DB1D496}" type="datetime1">
              <a:rPr lang="nl-BE" smtClean="0"/>
              <a:t>14/07/2026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3373726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en inhoud">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fld id="{25EA57FA-E002-4192-AE2D-D8209EA8A1B7}" type="datetime1">
              <a:rPr lang="nl-BE" smtClean="0"/>
              <a:t>14/07/2026</a:t>
            </a:fld>
            <a:endParaRPr lang="nl-NL" dirty="0"/>
          </a:p>
        </p:txBody>
      </p:sp>
      <p:sp>
        <p:nvSpPr>
          <p:cNvPr id="12" name="Footer Placeholder 11"/>
          <p:cNvSpPr>
            <a:spLocks noGrp="1"/>
          </p:cNvSpPr>
          <p:nvPr>
            <p:ph type="ftr" sz="quarter" idx="11"/>
          </p:nvPr>
        </p:nvSpPr>
        <p:spPr/>
        <p:txBody>
          <a:bodyPr/>
          <a:lstStyle/>
          <a:p>
            <a:endParaRPr lang="nl-NL" dirty="0"/>
          </a:p>
        </p:txBody>
      </p:sp>
      <p:sp>
        <p:nvSpPr>
          <p:cNvPr id="13" name="Slide Number Placeholder 12"/>
          <p:cNvSpPr>
            <a:spLocks noGrp="1"/>
          </p:cNvSpPr>
          <p:nvPr>
            <p:ph type="sldNum" sz="quarter" idx="12"/>
          </p:nvPr>
        </p:nvSpPr>
        <p:spPr/>
        <p:txBody>
          <a:bodyPr/>
          <a:lstStyle/>
          <a:p>
            <a:fld id="{0A297500-7527-634B-90F4-69D0994C32B4}" type="slidenum">
              <a:rPr lang="nl-NL" smtClean="0"/>
              <a:pPr/>
              <a:t>‹nr.›</a:t>
            </a:fld>
            <a:endParaRPr lang="nl-NL" dirty="0"/>
          </a:p>
        </p:txBody>
      </p:sp>
      <p:sp>
        <p:nvSpPr>
          <p:cNvPr id="3" name="Content Placeholder 2"/>
          <p:cNvSpPr>
            <a:spLocks noGrp="1"/>
          </p:cNvSpPr>
          <p:nvPr>
            <p:ph sz="quarter" idx="13"/>
          </p:nvPr>
        </p:nvSpPr>
        <p:spPr>
          <a:xfrm>
            <a:off x="576263" y="1655999"/>
            <a:ext cx="7991475" cy="439237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2" name="Title 1"/>
          <p:cNvSpPr>
            <a:spLocks noGrp="1"/>
          </p:cNvSpPr>
          <p:nvPr>
            <p:ph type="title"/>
          </p:nvPr>
        </p:nvSpPr>
        <p:spPr/>
        <p:txBody>
          <a:bodyPr/>
          <a:lstStyle/>
          <a:p>
            <a:r>
              <a:rPr lang="en-US"/>
              <a:t>Click to edit Master title style</a:t>
            </a:r>
            <a:endParaRPr lang="nl-NL"/>
          </a:p>
        </p:txBody>
      </p:sp>
    </p:spTree>
    <p:extLst>
      <p:ext uri="{BB962C8B-B14F-4D97-AF65-F5344CB8AC3E}">
        <p14:creationId xmlns:p14="http://schemas.microsoft.com/office/powerpoint/2010/main" val="1567590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B96712D6-7408-412A-A234-9BBD17D45FB9}" type="datetime1">
              <a:rPr lang="nl-BE" smtClean="0"/>
              <a:t>14/07/2026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127269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CF3D03BB-44EF-4619-B11C-9514B3AB8F70}" type="datetime1">
              <a:rPr lang="nl-BE" smtClean="0"/>
              <a:t>14/07/2026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4240015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p:cNvSpPr>
            <a:spLocks noGrp="1"/>
          </p:cNvSpPr>
          <p:nvPr>
            <p:ph type="dt" sz="half" idx="10"/>
          </p:nvPr>
        </p:nvSpPr>
        <p:spPr/>
        <p:txBody>
          <a:bodyPr/>
          <a:lstStyle/>
          <a:p>
            <a:fld id="{51A1DA42-DFC0-4382-BCB8-B68455EF57DE}" type="datetime1">
              <a:rPr lang="nl-BE" smtClean="0"/>
              <a:t>14/07/2026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65588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p:cNvSpPr>
            <a:spLocks noGrp="1"/>
          </p:cNvSpPr>
          <p:nvPr>
            <p:ph type="dt" sz="half" idx="10"/>
          </p:nvPr>
        </p:nvSpPr>
        <p:spPr/>
        <p:txBody>
          <a:bodyPr/>
          <a:lstStyle/>
          <a:p>
            <a:fld id="{B0746428-442C-4141-A610-A9578E5E85E8}" type="datetime1">
              <a:rPr lang="nl-BE" smtClean="0"/>
              <a:t>14/07/2026</a:t>
            </a:fld>
            <a:endParaRPr lang="nl-BE"/>
          </a:p>
        </p:txBody>
      </p:sp>
      <p:sp>
        <p:nvSpPr>
          <p:cNvPr id="8" name="Tijdelijke aanduiding voor voettekst 7"/>
          <p:cNvSpPr>
            <a:spLocks noGrp="1"/>
          </p:cNvSpPr>
          <p:nvPr>
            <p:ph type="ftr" sz="quarter" idx="11"/>
          </p:nvPr>
        </p:nvSpPr>
        <p:spPr/>
        <p:txBody>
          <a:bodyPr/>
          <a:lstStyle/>
          <a:p>
            <a:endParaRPr lang="nl-BE"/>
          </a:p>
        </p:txBody>
      </p:sp>
      <p:sp>
        <p:nvSpPr>
          <p:cNvPr id="9" name="Tijdelijke aanduiding voor dianummer 8"/>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278196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datum 2"/>
          <p:cNvSpPr>
            <a:spLocks noGrp="1"/>
          </p:cNvSpPr>
          <p:nvPr>
            <p:ph type="dt" sz="half" idx="10"/>
          </p:nvPr>
        </p:nvSpPr>
        <p:spPr/>
        <p:txBody>
          <a:bodyPr/>
          <a:lstStyle/>
          <a:p>
            <a:fld id="{CB4B8C31-14E8-489A-A9FE-D53294025A3A}" type="datetime1">
              <a:rPr lang="nl-BE" smtClean="0"/>
              <a:t>14/07/2026</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3645354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22162AD-75BC-42FD-BE89-08649F012F41}" type="datetime1">
              <a:rPr lang="nl-BE" smtClean="0"/>
              <a:t>14/07/2026</a:t>
            </a:fld>
            <a:endParaRPr lang="nl-BE"/>
          </a:p>
        </p:txBody>
      </p:sp>
      <p:sp>
        <p:nvSpPr>
          <p:cNvPr id="3" name="Tijdelijke aanduiding voor voettekst 2"/>
          <p:cNvSpPr>
            <a:spLocks noGrp="1"/>
          </p:cNvSpPr>
          <p:nvPr>
            <p:ph type="ftr" sz="quarter" idx="1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2752911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68F6B483-48FB-41A8-BB06-B2BD9AE8A96B}" type="datetime1">
              <a:rPr lang="nl-BE" smtClean="0"/>
              <a:t>14/07/2026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903834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AB8C1205-3531-4B88-827E-A827321E5AFC}" type="datetime1">
              <a:rPr lang="nl-BE" smtClean="0"/>
              <a:t>14/07/2026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2AEC867E-F275-450B-9A68-FAE22BE29777}" type="slidenum">
              <a:rPr lang="nl-BE" smtClean="0"/>
              <a:t>‹nr.›</a:t>
            </a:fld>
            <a:endParaRPr lang="nl-BE"/>
          </a:p>
        </p:txBody>
      </p:sp>
    </p:spTree>
    <p:extLst>
      <p:ext uri="{BB962C8B-B14F-4D97-AF65-F5344CB8AC3E}">
        <p14:creationId xmlns:p14="http://schemas.microsoft.com/office/powerpoint/2010/main" val="781692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9055BD-CC47-4F77-A7DE-0DA05F24FDDC}" type="datetime1">
              <a:rPr lang="nl-BE" smtClean="0"/>
              <a:t>14/07/2026</a:t>
            </a:fld>
            <a:endParaRPr lang="nl-BE"/>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EC867E-F275-450B-9A68-FAE22BE29777}" type="slidenum">
              <a:rPr lang="nl-BE" smtClean="0"/>
              <a:t>‹nr.›</a:t>
            </a:fld>
            <a:endParaRPr lang="nl-BE"/>
          </a:p>
        </p:txBody>
      </p:sp>
    </p:spTree>
    <p:extLst>
      <p:ext uri="{BB962C8B-B14F-4D97-AF65-F5344CB8AC3E}">
        <p14:creationId xmlns:p14="http://schemas.microsoft.com/office/powerpoint/2010/main" val="3463233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media9.m4a"/><Relationship Id="rId7" Type="http://schemas.openxmlformats.org/officeDocument/2006/relationships/image" Target="../media/image3.png"/><Relationship Id="rId2" Type="http://schemas.microsoft.com/office/2007/relationships/media" Target="../media/media9.m4a"/><Relationship Id="rId1" Type="http://schemas.openxmlformats.org/officeDocument/2006/relationships/tags" Target="../tags/tag5.xml"/><Relationship Id="rId6" Type="http://schemas.openxmlformats.org/officeDocument/2006/relationships/image" Target="../media/image12.JPG"/><Relationship Id="rId5" Type="http://schemas.openxmlformats.org/officeDocument/2006/relationships/notesSlide" Target="../notesSlides/notesSlide8.xml"/><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0.m4a"/><Relationship Id="rId7" Type="http://schemas.openxmlformats.org/officeDocument/2006/relationships/image" Target="../media/image14.png"/><Relationship Id="rId2" Type="http://schemas.microsoft.com/office/2007/relationships/media" Target="../media/media10.m4a"/><Relationship Id="rId1" Type="http://schemas.openxmlformats.org/officeDocument/2006/relationships/tags" Target="../tags/tag6.xml"/><Relationship Id="rId6" Type="http://schemas.openxmlformats.org/officeDocument/2006/relationships/image" Target="../media/image13.jp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11.m4a"/><Relationship Id="rId7" Type="http://schemas.openxmlformats.org/officeDocument/2006/relationships/image" Target="../media/image3.png"/><Relationship Id="rId2" Type="http://schemas.microsoft.com/office/2007/relationships/media" Target="../media/media11.m4a"/><Relationship Id="rId1" Type="http://schemas.openxmlformats.org/officeDocument/2006/relationships/tags" Target="../tags/tag7.xml"/><Relationship Id="rId6" Type="http://schemas.openxmlformats.org/officeDocument/2006/relationships/image" Target="../media/image1.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5.jpe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audio" Target="../media/media13.m4a"/><Relationship Id="rId21" Type="http://schemas.openxmlformats.org/officeDocument/2006/relationships/image" Target="../media/image31.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microsoft.com/office/2007/relationships/media" Target="../media/media13.m4a"/><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tags" Target="../tags/tag8.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notesSlide" Target="../notesSlides/notesSlide12.xml"/><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slideLayout" Target="../slideLayouts/slideLayout2.xml"/><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9.png"/><Relationship Id="rId3" Type="http://schemas.openxmlformats.org/officeDocument/2006/relationships/audio" Target="../media/media14.m4a"/><Relationship Id="rId7" Type="http://schemas.openxmlformats.org/officeDocument/2006/relationships/image" Target="../media/image34.png"/><Relationship Id="rId12" Type="http://schemas.openxmlformats.org/officeDocument/2006/relationships/image" Target="../media/image38.png"/><Relationship Id="rId2" Type="http://schemas.microsoft.com/office/2007/relationships/media" Target="../media/media14.m4a"/><Relationship Id="rId1" Type="http://schemas.openxmlformats.org/officeDocument/2006/relationships/tags" Target="../tags/tag9.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5" Type="http://schemas.openxmlformats.org/officeDocument/2006/relationships/image" Target="../media/image3.png"/><Relationship Id="rId10" Type="http://schemas.openxmlformats.org/officeDocument/2006/relationships/image" Target="../media/image19.png"/><Relationship Id="rId4" Type="http://schemas.openxmlformats.org/officeDocument/2006/relationships/slideLayout" Target="../slideLayouts/slideLayout2.xml"/><Relationship Id="rId9" Type="http://schemas.openxmlformats.org/officeDocument/2006/relationships/image" Target="../media/image36.png"/><Relationship Id="rId14"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3.png"/><Relationship Id="rId3" Type="http://schemas.openxmlformats.org/officeDocument/2006/relationships/audio" Target="../media/media15.m4a"/><Relationship Id="rId7" Type="http://schemas.openxmlformats.org/officeDocument/2006/relationships/image" Target="../media/image43.png"/><Relationship Id="rId12" Type="http://schemas.openxmlformats.org/officeDocument/2006/relationships/image" Target="../media/image48.png"/><Relationship Id="rId2" Type="http://schemas.microsoft.com/office/2007/relationships/media" Target="../media/media15.m4a"/><Relationship Id="rId1" Type="http://schemas.openxmlformats.org/officeDocument/2006/relationships/tags" Target="../tags/tag10.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slideLayout" Target="../slideLayouts/slideLayout2.xml"/><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1.png"/><Relationship Id="rId11" Type="http://schemas.openxmlformats.org/officeDocument/2006/relationships/image" Target="../media/image3.png"/><Relationship Id="rId5" Type="http://schemas.openxmlformats.org/officeDocument/2006/relationships/image" Target="../media/image19.png"/><Relationship Id="rId10" Type="http://schemas.openxmlformats.org/officeDocument/2006/relationships/image" Target="../media/image41.png"/><Relationship Id="rId4" Type="http://schemas.openxmlformats.org/officeDocument/2006/relationships/image" Target="../media/image32.png"/><Relationship Id="rId9"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8" Type="http://schemas.openxmlformats.org/officeDocument/2006/relationships/hyperlink" Target="https://doi.org/10.1108/JFP-11-2018-0043" TargetMode="External"/><Relationship Id="rId3" Type="http://schemas.openxmlformats.org/officeDocument/2006/relationships/slideLayout" Target="../slideLayouts/slideLayout4.xml"/><Relationship Id="rId7" Type="http://schemas.openxmlformats.org/officeDocument/2006/relationships/hyperlink" Target="https://doi.org/10.1016/j.ijlp.2019.04.006" TargetMode="Externa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hyperlink" Target="https://doi.org/10.1080/1068316X.2020.1742338" TargetMode="External"/><Relationship Id="rId5" Type="http://schemas.openxmlformats.org/officeDocument/2006/relationships/hyperlink" Target="https://doi.org/10.1002/cbm.2213" TargetMode="External"/><Relationship Id="rId10" Type="http://schemas.openxmlformats.org/officeDocument/2006/relationships/image" Target="../media/image3.png"/><Relationship Id="rId4" Type="http://schemas.openxmlformats.org/officeDocument/2006/relationships/notesSlide" Target="../notesSlides/notesSlide14.xml"/><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audio" Target="../media/media1.m4a"/><Relationship Id="rId7" Type="http://schemas.openxmlformats.org/officeDocument/2006/relationships/diagramLayout" Target="../diagrams/layout1.xml"/><Relationship Id="rId12" Type="http://schemas.openxmlformats.org/officeDocument/2006/relationships/image" Target="../media/image3.pn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diagramData" Target="../diagrams/data1.xml"/><Relationship Id="rId11" Type="http://schemas.openxmlformats.org/officeDocument/2006/relationships/image" Target="../media/image2.jpeg"/><Relationship Id="rId5" Type="http://schemas.openxmlformats.org/officeDocument/2006/relationships/notesSlide" Target="../notesSlides/notesSlide2.xml"/><Relationship Id="rId10" Type="http://schemas.microsoft.com/office/2007/relationships/diagramDrawing" Target="../diagrams/drawing1.xml"/><Relationship Id="rId4" Type="http://schemas.openxmlformats.org/officeDocument/2006/relationships/slideLayout" Target="../slideLayouts/slideLayout2.xml"/><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51.jpeg"/><Relationship Id="rId5" Type="http://schemas.openxmlformats.org/officeDocument/2006/relationships/image" Target="../media/image50.jp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3.png"/><Relationship Id="rId4" Type="http://schemas.openxmlformats.org/officeDocument/2006/relationships/image" Target="../media/image52.jp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audio" Target="../media/media23.m4a"/><Relationship Id="rId2" Type="http://schemas.microsoft.com/office/2007/relationships/media" Target="../media/media23.m4a"/><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audio" Target="../media/media24.m4a"/><Relationship Id="rId7" Type="http://schemas.openxmlformats.org/officeDocument/2006/relationships/image" Target="../media/image54.svg"/><Relationship Id="rId2" Type="http://schemas.microsoft.com/office/2007/relationships/media" Target="../media/media24.m4a"/><Relationship Id="rId1" Type="http://schemas.openxmlformats.org/officeDocument/2006/relationships/tags" Target="../tags/tag13.xml"/><Relationship Id="rId6" Type="http://schemas.openxmlformats.org/officeDocument/2006/relationships/image" Target="../media/image53.jpg"/><Relationship Id="rId5" Type="http://schemas.openxmlformats.org/officeDocument/2006/relationships/notesSlide" Target="../notesSlides/notesSlide19.xml"/><Relationship Id="rId10" Type="http://schemas.openxmlformats.org/officeDocument/2006/relationships/image" Target="../media/image3.png"/><Relationship Id="rId4" Type="http://schemas.openxmlformats.org/officeDocument/2006/relationships/slideLayout" Target="../slideLayouts/slideLayout6.xml"/><Relationship Id="rId9" Type="http://schemas.openxmlformats.org/officeDocument/2006/relationships/image" Target="../media/image56.svg"/></Relationships>
</file>

<file path=ppt/slides/_rels/slide26.xml.rels><?xml version="1.0" encoding="UTF-8" standalone="yes"?>
<Relationships xmlns="http://schemas.openxmlformats.org/package/2006/relationships"><Relationship Id="rId3" Type="http://schemas.openxmlformats.org/officeDocument/2006/relationships/audio" Target="../media/media25.m4a"/><Relationship Id="rId7" Type="http://schemas.openxmlformats.org/officeDocument/2006/relationships/image" Target="../media/image3.png"/><Relationship Id="rId2" Type="http://schemas.microsoft.com/office/2007/relationships/media" Target="../media/media25.m4a"/><Relationship Id="rId1" Type="http://schemas.openxmlformats.org/officeDocument/2006/relationships/tags" Target="../tags/tag14.xml"/><Relationship Id="rId6" Type="http://schemas.openxmlformats.org/officeDocument/2006/relationships/image" Target="../media/image57.jpeg"/><Relationship Id="rId5" Type="http://schemas.openxmlformats.org/officeDocument/2006/relationships/notesSlide" Target="../notesSlides/notesSlide20.xml"/><Relationship Id="rId4"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png"/><Relationship Id="rId5" Type="http://schemas.openxmlformats.org/officeDocument/2006/relationships/image" Target="../media/image58.jpeg"/><Relationship Id="rId4"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audio" Target="../media/media27.m4a"/><Relationship Id="rId7" Type="http://schemas.openxmlformats.org/officeDocument/2006/relationships/diagramLayout" Target="../diagrams/layout3.xml"/><Relationship Id="rId2" Type="http://schemas.microsoft.com/office/2007/relationships/media" Target="../media/media27.m4a"/><Relationship Id="rId1" Type="http://schemas.openxmlformats.org/officeDocument/2006/relationships/tags" Target="../tags/tag15.xml"/><Relationship Id="rId6" Type="http://schemas.openxmlformats.org/officeDocument/2006/relationships/diagramData" Target="../diagrams/data3.xml"/><Relationship Id="rId11" Type="http://schemas.openxmlformats.org/officeDocument/2006/relationships/image" Target="../media/image3.png"/><Relationship Id="rId5" Type="http://schemas.openxmlformats.org/officeDocument/2006/relationships/notesSlide" Target="../notesSlides/notesSlide22.xml"/><Relationship Id="rId10" Type="http://schemas.microsoft.com/office/2007/relationships/diagramDrawing" Target="../diagrams/drawing3.xml"/><Relationship Id="rId4" Type="http://schemas.openxmlformats.org/officeDocument/2006/relationships/slideLayout" Target="../slideLayouts/slideLayout2.xml"/><Relationship Id="rId9" Type="http://schemas.openxmlformats.org/officeDocument/2006/relationships/diagramColors" Target="../diagrams/colors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png"/><Relationship Id="rId5" Type="http://schemas.openxmlformats.org/officeDocument/2006/relationships/image" Target="../media/image62.svg"/><Relationship Id="rId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audio" Target="../media/media29.m4a"/><Relationship Id="rId7" Type="http://schemas.openxmlformats.org/officeDocument/2006/relationships/image" Target="../media/image3.png"/><Relationship Id="rId2" Type="http://schemas.microsoft.com/office/2007/relationships/media" Target="../media/media29.m4a"/><Relationship Id="rId1" Type="http://schemas.openxmlformats.org/officeDocument/2006/relationships/tags" Target="../tags/tag16.xml"/><Relationship Id="rId6" Type="http://schemas.openxmlformats.org/officeDocument/2006/relationships/image" Target="../media/image63.png"/><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media30.m4a"/><Relationship Id="rId2" Type="http://schemas.microsoft.com/office/2007/relationships/media" Target="../media/media30.m4a"/><Relationship Id="rId1" Type="http://schemas.openxmlformats.org/officeDocument/2006/relationships/tags" Target="../tags/tag17.xml"/><Relationship Id="rId6" Type="http://schemas.openxmlformats.org/officeDocument/2006/relationships/image" Target="../media/image3.png"/><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png"/><Relationship Id="rId5" Type="http://schemas.openxmlformats.org/officeDocument/2006/relationships/image" Target="../media/image64.emf"/><Relationship Id="rId4" Type="http://schemas.openxmlformats.org/officeDocument/2006/relationships/notesSlide" Target="../notesSlides/notesSlide2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3.png"/><Relationship Id="rId5" Type="http://schemas.openxmlformats.org/officeDocument/2006/relationships/image" Target="../media/image65.emf"/><Relationship Id="rId4" Type="http://schemas.openxmlformats.org/officeDocument/2006/relationships/notesSlide" Target="../notesSlides/notesSlide28.xml"/></Relationships>
</file>

<file path=ppt/slides/_rels/slide35.xml.rels><?xml version="1.0" encoding="UTF-8" standalone="yes"?>
<Relationships xmlns="http://schemas.openxmlformats.org/package/2006/relationships"><Relationship Id="rId3" Type="http://schemas.openxmlformats.org/officeDocument/2006/relationships/audio" Target="../media/media34.m4a"/><Relationship Id="rId2" Type="http://schemas.microsoft.com/office/2007/relationships/media" Target="../media/media34.m4a"/><Relationship Id="rId1" Type="http://schemas.openxmlformats.org/officeDocument/2006/relationships/tags" Target="../tags/tag18.xml"/><Relationship Id="rId6" Type="http://schemas.openxmlformats.org/officeDocument/2006/relationships/image" Target="../media/image3.png"/><Relationship Id="rId5" Type="http://schemas.openxmlformats.org/officeDocument/2006/relationships/image" Target="../media/image66.png"/><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3.png"/><Relationship Id="rId5" Type="http://schemas.openxmlformats.org/officeDocument/2006/relationships/image" Target="../media/image67.png"/><Relationship Id="rId4"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3" Type="http://schemas.openxmlformats.org/officeDocument/2006/relationships/audio" Target="../media/media36.m4a"/><Relationship Id="rId2" Type="http://schemas.microsoft.com/office/2007/relationships/media" Target="../media/media36.m4a"/><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audio" Target="../media/media37.m4a"/><Relationship Id="rId2" Type="http://schemas.microsoft.com/office/2007/relationships/media" Target="../media/media37.m4a"/><Relationship Id="rId1" Type="http://schemas.openxmlformats.org/officeDocument/2006/relationships/tags" Target="../tags/tag20.xml"/><Relationship Id="rId6" Type="http://schemas.openxmlformats.org/officeDocument/2006/relationships/image" Target="../media/image3.png"/><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hyperlink" Target="#_ftnref2"/><Relationship Id="rId5" Type="http://schemas.openxmlformats.org/officeDocument/2006/relationships/hyperlink" Target="#_ftnref1"/><Relationship Id="rId4"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3.png"/><Relationship Id="rId4" Type="http://schemas.openxmlformats.org/officeDocument/2006/relationships/image" Target="../media/image68.jpeg"/></Relationships>
</file>

<file path=ppt/slides/_rels/slide41.xml.rels><?xml version="1.0" encoding="UTF-8" standalone="yes"?>
<Relationships xmlns="http://schemas.openxmlformats.org/package/2006/relationships"><Relationship Id="rId3" Type="http://schemas.openxmlformats.org/officeDocument/2006/relationships/audio" Target="../media/media40.m4a"/><Relationship Id="rId2" Type="http://schemas.microsoft.com/office/2007/relationships/media" Target="../media/media40.m4a"/><Relationship Id="rId1" Type="http://schemas.openxmlformats.org/officeDocument/2006/relationships/tags" Target="../tags/tag21.xml"/><Relationship Id="rId6" Type="http://schemas.openxmlformats.org/officeDocument/2006/relationships/image" Target="../media/image3.png"/><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audio" Target="../media/media41.m4a"/><Relationship Id="rId2" Type="http://schemas.microsoft.com/office/2007/relationships/media" Target="../media/media41.m4a"/><Relationship Id="rId1" Type="http://schemas.openxmlformats.org/officeDocument/2006/relationships/tags" Target="../tags/tag22.xml"/><Relationship Id="rId6" Type="http://schemas.openxmlformats.org/officeDocument/2006/relationships/image" Target="../media/image3.png"/><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audio" Target="../media/media43.m4a"/><Relationship Id="rId2" Type="http://schemas.microsoft.com/office/2007/relationships/media" Target="../media/media43.m4a"/><Relationship Id="rId1" Type="http://schemas.openxmlformats.org/officeDocument/2006/relationships/tags" Target="../tags/tag23.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audio" Target="../media/media44.m4a"/><Relationship Id="rId2" Type="http://schemas.microsoft.com/office/2007/relationships/media" Target="../media/media44.m4a"/><Relationship Id="rId1" Type="http://schemas.openxmlformats.org/officeDocument/2006/relationships/tags" Target="../tags/tag24.xml"/><Relationship Id="rId6" Type="http://schemas.openxmlformats.org/officeDocument/2006/relationships/image" Target="../media/image3.png"/><Relationship Id="rId5" Type="http://schemas.openxmlformats.org/officeDocument/2006/relationships/image" Target="../media/image69.png"/><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audio" Target="../media/media45.m4a"/><Relationship Id="rId2" Type="http://schemas.microsoft.com/office/2007/relationships/media" Target="../media/media45.m4a"/><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46.m4a"/><Relationship Id="rId7" Type="http://schemas.openxmlformats.org/officeDocument/2006/relationships/image" Target="../media/image71.png"/><Relationship Id="rId2" Type="http://schemas.microsoft.com/office/2007/relationships/media" Target="../media/media46.m4a"/><Relationship Id="rId1" Type="http://schemas.openxmlformats.org/officeDocument/2006/relationships/tags" Target="../tags/tag25.xml"/><Relationship Id="rId6" Type="http://schemas.openxmlformats.org/officeDocument/2006/relationships/image" Target="../media/image70.png"/><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audio" Target="../media/media47.m4a"/><Relationship Id="rId7" Type="http://schemas.openxmlformats.org/officeDocument/2006/relationships/image" Target="../media/image3.png"/><Relationship Id="rId2" Type="http://schemas.microsoft.com/office/2007/relationships/media" Target="../media/media47.m4a"/><Relationship Id="rId1" Type="http://schemas.openxmlformats.org/officeDocument/2006/relationships/tags" Target="../tags/tag26.xml"/><Relationship Id="rId6" Type="http://schemas.openxmlformats.org/officeDocument/2006/relationships/image" Target="../media/image72.jpeg"/><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75.png"/><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notesSlide" Target="../notesSlides/notesSlide3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audio" Target="../media/media6.m4a"/><Relationship Id="rId7" Type="http://schemas.openxmlformats.org/officeDocument/2006/relationships/diagramLayout" Target="../diagrams/layout2.xml"/><Relationship Id="rId2" Type="http://schemas.microsoft.com/office/2007/relationships/media" Target="../media/media6.m4a"/><Relationship Id="rId1" Type="http://schemas.openxmlformats.org/officeDocument/2006/relationships/tags" Target="../tags/tag3.xml"/><Relationship Id="rId6" Type="http://schemas.openxmlformats.org/officeDocument/2006/relationships/diagramData" Target="../diagrams/data2.xml"/><Relationship Id="rId11" Type="http://schemas.openxmlformats.org/officeDocument/2006/relationships/image" Target="../media/image3.png"/><Relationship Id="rId5" Type="http://schemas.openxmlformats.org/officeDocument/2006/relationships/notesSlide" Target="../notesSlides/notesSlide5.xml"/><Relationship Id="rId10" Type="http://schemas.microsoft.com/office/2007/relationships/diagramDrawing" Target="../diagrams/drawing2.xml"/><Relationship Id="rId4" Type="http://schemas.openxmlformats.org/officeDocument/2006/relationships/slideLayout" Target="../slideLayouts/slideLayout12.xml"/><Relationship Id="rId9"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3.png"/><Relationship Id="rId2" Type="http://schemas.microsoft.com/office/2007/relationships/media" Target="../media/media8.m4a"/><Relationship Id="rId1" Type="http://schemas.openxmlformats.org/officeDocument/2006/relationships/tags" Target="../tags/tag4.xml"/><Relationship Id="rId6" Type="http://schemas.openxmlformats.org/officeDocument/2006/relationships/image" Target="../media/image11.jpe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EE68EA99-D26E-699C-1461-FDDAB0943B27}"/>
              </a:ext>
            </a:extLst>
          </p:cNvPr>
          <p:cNvPicPr>
            <a:picLocks noChangeAspect="1"/>
          </p:cNvPicPr>
          <p:nvPr/>
        </p:nvPicPr>
        <p:blipFill rotWithShape="1">
          <a:blip r:embed="rId3"/>
          <a:srcRect t="16578"/>
          <a:stretch/>
        </p:blipFill>
        <p:spPr>
          <a:xfrm>
            <a:off x="1943708" y="323247"/>
            <a:ext cx="5256584" cy="6211505"/>
          </a:xfrm>
          <a:prstGeom prst="rect">
            <a:avLst/>
          </a:prstGeom>
        </p:spPr>
      </p:pic>
      <p:sp>
        <p:nvSpPr>
          <p:cNvPr id="7" name="Tijdelijke aanduiding voor dianummer 6">
            <a:extLst>
              <a:ext uri="{FF2B5EF4-FFF2-40B4-BE49-F238E27FC236}">
                <a16:creationId xmlns:a16="http://schemas.microsoft.com/office/drawing/2014/main" id="{32F60A5B-A3E1-88D7-132F-9FFDEE578DC7}"/>
              </a:ext>
            </a:extLst>
          </p:cNvPr>
          <p:cNvSpPr>
            <a:spLocks noGrp="1"/>
          </p:cNvSpPr>
          <p:nvPr>
            <p:ph type="sldNum" sz="quarter" idx="12"/>
          </p:nvPr>
        </p:nvSpPr>
        <p:spPr/>
        <p:txBody>
          <a:bodyPr/>
          <a:lstStyle/>
          <a:p>
            <a:fld id="{2AEC867E-F275-450B-9A68-FAE22BE29777}" type="slidenum">
              <a:rPr lang="nl-BE" smtClean="0"/>
              <a:t>1</a:t>
            </a:fld>
            <a:endParaRPr lang="nl-BE"/>
          </a:p>
        </p:txBody>
      </p:sp>
    </p:spTree>
    <p:extLst>
      <p:ext uri="{BB962C8B-B14F-4D97-AF65-F5344CB8AC3E}">
        <p14:creationId xmlns:p14="http://schemas.microsoft.com/office/powerpoint/2010/main" val="367278417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nchor="ctr">
            <a:normAutofit/>
          </a:bodyPr>
          <a:lstStyle/>
          <a:p>
            <a:r>
              <a:rPr lang="nl-BE" dirty="0">
                <a:latin typeface="Calibri Light" panose="020F0302020204030204" pitchFamily="34" charset="0"/>
                <a:cs typeface="Calibri Light" panose="020F0302020204030204" pitchFamily="34" charset="0"/>
              </a:rPr>
              <a:t>Waarom?</a:t>
            </a:r>
          </a:p>
        </p:txBody>
      </p:sp>
      <p:pic>
        <p:nvPicPr>
          <p:cNvPr id="4" name="Afbeelding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2540540"/>
            <a:ext cx="4038600" cy="2645283"/>
          </a:xfrm>
          <a:prstGeom prst="rect">
            <a:avLst/>
          </a:prstGeom>
          <a:noFill/>
        </p:spPr>
      </p:pic>
      <p:sp>
        <p:nvSpPr>
          <p:cNvPr id="3" name="Tijdelijke aanduiding voor inhoud 2"/>
          <p:cNvSpPr>
            <a:spLocks noGrp="1"/>
          </p:cNvSpPr>
          <p:nvPr>
            <p:ph sz="half" idx="2"/>
          </p:nvPr>
        </p:nvSpPr>
        <p:spPr>
          <a:xfrm>
            <a:off x="4648200" y="1600200"/>
            <a:ext cx="4388296" cy="4525963"/>
          </a:xfrm>
        </p:spPr>
        <p:txBody>
          <a:bodyPr>
            <a:normAutofit lnSpcReduction="10000"/>
          </a:bodyPr>
          <a:lstStyle/>
          <a:p>
            <a:pPr>
              <a:lnSpc>
                <a:spcPct val="90000"/>
              </a:lnSpc>
            </a:pPr>
            <a:r>
              <a:rPr lang="nl-BE" sz="2400" dirty="0">
                <a:latin typeface="Calibri Light" panose="020F0302020204030204" pitchFamily="34" charset="0"/>
                <a:cs typeface="Calibri Light" panose="020F0302020204030204" pitchFamily="34" charset="0"/>
              </a:rPr>
              <a:t>High </a:t>
            </a:r>
            <a:r>
              <a:rPr lang="nl-BE" sz="2400" dirty="0" err="1">
                <a:latin typeface="Calibri Light" panose="020F0302020204030204" pitchFamily="34" charset="0"/>
                <a:cs typeface="Calibri Light" panose="020F0302020204030204" pitchFamily="34" charset="0"/>
              </a:rPr>
              <a:t>cost</a:t>
            </a:r>
            <a:r>
              <a:rPr lang="nl-BE" sz="2400" dirty="0">
                <a:latin typeface="Calibri Light" panose="020F0302020204030204" pitchFamily="34" charset="0"/>
                <a:cs typeface="Calibri Light" panose="020F0302020204030204" pitchFamily="34" charset="0"/>
              </a:rPr>
              <a:t>, low volume</a:t>
            </a:r>
          </a:p>
          <a:p>
            <a:pPr>
              <a:lnSpc>
                <a:spcPct val="90000"/>
              </a:lnSpc>
            </a:pPr>
            <a:r>
              <a:rPr lang="nl-BE" sz="2400" dirty="0">
                <a:latin typeface="Calibri Light" panose="020F0302020204030204" pitchFamily="34" charset="0"/>
                <a:cs typeface="Calibri Light" panose="020F0302020204030204" pitchFamily="34" charset="0"/>
              </a:rPr>
              <a:t>Hoe weten we wie moet worden toegelaten tot high, medium of low security? </a:t>
            </a:r>
          </a:p>
          <a:p>
            <a:pPr>
              <a:lnSpc>
                <a:spcPct val="90000"/>
              </a:lnSpc>
            </a:pPr>
            <a:r>
              <a:rPr lang="nl-BE" sz="2400" dirty="0" err="1">
                <a:latin typeface="Calibri Light" panose="020F0302020204030204" pitchFamily="34" charset="0"/>
                <a:cs typeface="Calibri Light" panose="020F0302020204030204" pitchFamily="34" charset="0"/>
              </a:rPr>
              <a:t>KBM’s</a:t>
            </a:r>
            <a:r>
              <a:rPr lang="nl-BE" sz="2400" dirty="0">
                <a:latin typeface="Calibri Light" panose="020F0302020204030204" pitchFamily="34" charset="0"/>
                <a:cs typeface="Calibri Light" panose="020F0302020204030204" pitchFamily="34" charset="0"/>
              </a:rPr>
              <a:t> beslissen welke setting, </a:t>
            </a:r>
            <a:r>
              <a:rPr lang="nl-BE" sz="2400" b="1" dirty="0">
                <a:latin typeface="Calibri Light" panose="020F0302020204030204" pitchFamily="34" charset="0"/>
                <a:cs typeface="Calibri Light" panose="020F0302020204030204" pitchFamily="34" charset="0"/>
              </a:rPr>
              <a:t>maar</a:t>
            </a:r>
            <a:r>
              <a:rPr lang="nl-BE" sz="2400" dirty="0">
                <a:latin typeface="Calibri Light" panose="020F0302020204030204" pitchFamily="34" charset="0"/>
                <a:cs typeface="Calibri Light" panose="020F0302020204030204" pitchFamily="34" charset="0"/>
              </a:rPr>
              <a:t> momenteel geen duidelijke criteria voorhanden</a:t>
            </a:r>
          </a:p>
          <a:p>
            <a:pPr>
              <a:lnSpc>
                <a:spcPct val="90000"/>
              </a:lnSpc>
            </a:pPr>
            <a:r>
              <a:rPr lang="nl-BE" sz="2400" dirty="0">
                <a:latin typeface="Calibri Light" panose="020F0302020204030204" pitchFamily="34" charset="0"/>
                <a:cs typeface="Calibri Light" panose="020F0302020204030204" pitchFamily="34" charset="0"/>
              </a:rPr>
              <a:t>Actief beheer van de lengte van verblijf: hoe weten we wanneer het gunstig en veilig is om een ​​patiënt naar een lager niveau van beveiliging te brengen? </a:t>
            </a:r>
          </a:p>
          <a:p>
            <a:pPr>
              <a:lnSpc>
                <a:spcPct val="90000"/>
              </a:lnSpc>
            </a:pPr>
            <a:endParaRPr lang="nl-BE" sz="2400" dirty="0"/>
          </a:p>
        </p:txBody>
      </p:sp>
      <p:sp>
        <p:nvSpPr>
          <p:cNvPr id="5" name="Tijdelijke aanduiding voor dianummer 4">
            <a:extLst>
              <a:ext uri="{FF2B5EF4-FFF2-40B4-BE49-F238E27FC236}">
                <a16:creationId xmlns:a16="http://schemas.microsoft.com/office/drawing/2014/main" id="{0972F86E-5CDD-7991-8846-FF2B180DDD9A}"/>
              </a:ext>
            </a:extLst>
          </p:cNvPr>
          <p:cNvSpPr>
            <a:spLocks noGrp="1"/>
          </p:cNvSpPr>
          <p:nvPr>
            <p:ph type="sldNum" sz="quarter" idx="12"/>
          </p:nvPr>
        </p:nvSpPr>
        <p:spPr/>
        <p:txBody>
          <a:bodyPr/>
          <a:lstStyle/>
          <a:p>
            <a:fld id="{2AEC867E-F275-450B-9A68-FAE22BE29777}" type="slidenum">
              <a:rPr lang="nl-BE" smtClean="0"/>
              <a:t>10</a:t>
            </a:fld>
            <a:endParaRPr lang="nl-BE"/>
          </a:p>
        </p:txBody>
      </p:sp>
      <p:pic>
        <p:nvPicPr>
          <p:cNvPr id="8" name="Audio 7">
            <a:hlinkClick r:id="" action="ppaction://media"/>
            <a:extLst>
              <a:ext uri="{FF2B5EF4-FFF2-40B4-BE49-F238E27FC236}">
                <a16:creationId xmlns:a16="http://schemas.microsoft.com/office/drawing/2014/main" id="{E59D6050-046B-0324-A8B3-7E07661BD1D2}"/>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480114729"/>
      </p:ext>
    </p:extLst>
  </p:cSld>
  <p:clrMapOvr>
    <a:masterClrMapping/>
  </p:clrMapOvr>
  <mc:AlternateContent xmlns:mc="http://schemas.openxmlformats.org/markup-compatibility/2006" xmlns:p14="http://schemas.microsoft.com/office/powerpoint/2010/main">
    <mc:Choice Requires="p14">
      <p:transition spd="slow" p14:dur="2000" advTm="71035"/>
    </mc:Choice>
    <mc:Fallback xmlns="">
      <p:transition spd="slow" advTm="71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GB" dirty="0" err="1">
                <a:latin typeface="Calibri Light" panose="020F0302020204030204" pitchFamily="34" charset="0"/>
                <a:cs typeface="Calibri Light" panose="020F0302020204030204" pitchFamily="34" charset="0"/>
              </a:rPr>
              <a:t>Literatuurstudie</a:t>
            </a:r>
            <a:endParaRPr lang="nl-BE" dirty="0">
              <a:latin typeface="Calibri Light" panose="020F0302020204030204" pitchFamily="34" charset="0"/>
              <a:cs typeface="Calibri Light" panose="020F0302020204030204" pitchFamily="34" charset="0"/>
            </a:endParaRPr>
          </a:p>
        </p:txBody>
      </p:sp>
      <p:sp>
        <p:nvSpPr>
          <p:cNvPr id="5" name="Tijdelijke aanduiding voor inhoud 4"/>
          <p:cNvSpPr>
            <a:spLocks noGrp="1"/>
          </p:cNvSpPr>
          <p:nvPr>
            <p:ph idx="1"/>
          </p:nvPr>
        </p:nvSpPr>
        <p:spPr/>
        <p:txBody>
          <a:bodyPr>
            <a:normAutofit/>
          </a:bodyPr>
          <a:lstStyle/>
          <a:p>
            <a:r>
              <a:rPr lang="nl-BE" sz="2400" dirty="0">
                <a:latin typeface="Calibri Light" panose="020F0302020204030204" pitchFamily="34" charset="0"/>
                <a:cs typeface="Calibri Light" panose="020F0302020204030204" pitchFamily="34" charset="0"/>
              </a:rPr>
              <a:t>Zoektocht naar instrument om beslissingen te                   ondersteunen</a:t>
            </a:r>
          </a:p>
          <a:p>
            <a:r>
              <a:rPr lang="nl-BE" sz="2400" dirty="0">
                <a:latin typeface="Calibri Light" panose="020F0302020204030204" pitchFamily="34" charset="0"/>
                <a:cs typeface="Calibri Light" panose="020F0302020204030204" pitchFamily="34" charset="0"/>
              </a:rPr>
              <a:t>DUNDRUM de meeste geschikte kandidaat</a:t>
            </a:r>
          </a:p>
        </p:txBody>
      </p:sp>
      <p:pic>
        <p:nvPicPr>
          <p:cNvPr id="6" name="Afbeelding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7906" y="212273"/>
            <a:ext cx="1652983" cy="2135103"/>
          </a:xfrm>
          <a:prstGeom prst="rect">
            <a:avLst/>
          </a:prstGeom>
        </p:spPr>
      </p:pic>
      <p:pic>
        <p:nvPicPr>
          <p:cNvPr id="9"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0719" t="26119" r="30137" b="14521"/>
          <a:stretch/>
        </p:blipFill>
        <p:spPr bwMode="auto">
          <a:xfrm>
            <a:off x="2195736" y="2974562"/>
            <a:ext cx="4536504" cy="38697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jdelijke aanduiding voor dianummer 1">
            <a:extLst>
              <a:ext uri="{FF2B5EF4-FFF2-40B4-BE49-F238E27FC236}">
                <a16:creationId xmlns:a16="http://schemas.microsoft.com/office/drawing/2014/main" id="{3A39E09E-F1DD-DFBC-02FE-45E04679CA64}"/>
              </a:ext>
            </a:extLst>
          </p:cNvPr>
          <p:cNvSpPr>
            <a:spLocks noGrp="1"/>
          </p:cNvSpPr>
          <p:nvPr>
            <p:ph type="sldNum" sz="quarter" idx="12"/>
          </p:nvPr>
        </p:nvSpPr>
        <p:spPr/>
        <p:txBody>
          <a:bodyPr/>
          <a:lstStyle/>
          <a:p>
            <a:fld id="{2AEC867E-F275-450B-9A68-FAE22BE29777}" type="slidenum">
              <a:rPr lang="nl-BE" smtClean="0"/>
              <a:t>11</a:t>
            </a:fld>
            <a:endParaRPr lang="nl-BE"/>
          </a:p>
        </p:txBody>
      </p:sp>
      <p:pic>
        <p:nvPicPr>
          <p:cNvPr id="13" name="Audio 12">
            <a:hlinkClick r:id="" action="ppaction://media"/>
            <a:extLst>
              <a:ext uri="{FF2B5EF4-FFF2-40B4-BE49-F238E27FC236}">
                <a16:creationId xmlns:a16="http://schemas.microsoft.com/office/drawing/2014/main" id="{1FEE6A3D-31DD-F510-4EA1-139B8F33CB18}"/>
              </a:ext>
            </a:extLst>
          </p:cNvPr>
          <p:cNvPicPr>
            <a:picLocks noChangeAspect="1"/>
          </p:cNvPicPr>
          <p:nvPr>
            <a:audioFile r:link="rId3"/>
            <p:extLst>
              <p:ext uri="{DAA4B4D4-6D71-4841-9C94-3DE7FCFB9230}">
                <p14:media xmlns:p14="http://schemas.microsoft.com/office/powerpoint/2010/main" r:embed="rId2"/>
              </p:ext>
            </p:extLst>
          </p:nvPr>
        </p:nvPicPr>
        <p:blipFill>
          <a:blip r:embed="rId8"/>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513009677"/>
      </p:ext>
    </p:extLst>
  </p:cSld>
  <p:clrMapOvr>
    <a:masterClrMapping/>
  </p:clrMapOvr>
  <mc:AlternateContent xmlns:mc="http://schemas.openxmlformats.org/markup-compatibility/2006" xmlns:p14="http://schemas.microsoft.com/office/powerpoint/2010/main">
    <mc:Choice Requires="p14">
      <p:transition spd="slow" p14:dur="2000" advTm="101026"/>
    </mc:Choice>
    <mc:Fallback xmlns="">
      <p:transition spd="slow" advTm="1010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1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rotWithShape="1">
          <a:blip r:embed="rId6"/>
          <a:srcRect t="16578"/>
          <a:stretch/>
        </p:blipFill>
        <p:spPr>
          <a:xfrm>
            <a:off x="6012159" y="3140968"/>
            <a:ext cx="3145597" cy="3717032"/>
          </a:xfrm>
          <a:prstGeom prst="rect">
            <a:avLst/>
          </a:prstGeom>
        </p:spPr>
      </p:pic>
      <p:sp>
        <p:nvSpPr>
          <p:cNvPr id="2" name="Titel 1"/>
          <p:cNvSpPr>
            <a:spLocks noGrp="1"/>
          </p:cNvSpPr>
          <p:nvPr>
            <p:ph type="title"/>
          </p:nvPr>
        </p:nvSpPr>
        <p:spPr/>
        <p:txBody>
          <a:bodyPr>
            <a:noAutofit/>
          </a:bodyPr>
          <a:lstStyle/>
          <a:p>
            <a:r>
              <a:rPr lang="en-GB" dirty="0">
                <a:latin typeface="Calibri Light" panose="020F0302020204030204" pitchFamily="34" charset="0"/>
                <a:cs typeface="Calibri Light" panose="020F0302020204030204" pitchFamily="34" charset="0"/>
              </a:rPr>
              <a:t>Dangerousness </a:t>
            </a:r>
            <a:r>
              <a:rPr lang="en-GB" dirty="0" err="1">
                <a:latin typeface="Calibri Light" panose="020F0302020204030204" pitchFamily="34" charset="0"/>
                <a:cs typeface="Calibri Light" panose="020F0302020204030204" pitchFamily="34" charset="0"/>
              </a:rPr>
              <a:t>UNDerstanding</a:t>
            </a:r>
            <a:r>
              <a:rPr lang="en-GB" dirty="0">
                <a:latin typeface="Calibri Light" panose="020F0302020204030204" pitchFamily="34" charset="0"/>
                <a:cs typeface="Calibri Light" panose="020F0302020204030204" pitchFamily="34" charset="0"/>
              </a:rPr>
              <a:t>, Recovery  and Urgency Manual</a:t>
            </a:r>
            <a:endParaRPr lang="nl-BE" dirty="0">
              <a:latin typeface="Calibri Light" panose="020F0302020204030204" pitchFamily="34" charset="0"/>
              <a:cs typeface="Calibri Light" panose="020F0302020204030204" pitchFamily="34" charset="0"/>
            </a:endParaRPr>
          </a:p>
        </p:txBody>
      </p:sp>
      <p:sp>
        <p:nvSpPr>
          <p:cNvPr id="3" name="Tijdelijke aanduiding voor inhoud 2"/>
          <p:cNvSpPr>
            <a:spLocks noGrp="1"/>
          </p:cNvSpPr>
          <p:nvPr>
            <p:ph idx="1"/>
          </p:nvPr>
        </p:nvSpPr>
        <p:spPr/>
        <p:txBody>
          <a:bodyPr/>
          <a:lstStyle/>
          <a:p>
            <a:pPr lvl="1"/>
            <a:r>
              <a:rPr lang="nl-NL" dirty="0">
                <a:latin typeface="Calibri Light" panose="020F0302020204030204" pitchFamily="34" charset="0"/>
                <a:cs typeface="Calibri Light" panose="020F0302020204030204" pitchFamily="34" charset="0"/>
              </a:rPr>
              <a:t>DUNDRUM-1= Beveiligingsniveau</a:t>
            </a:r>
          </a:p>
          <a:p>
            <a:pPr lvl="1"/>
            <a:r>
              <a:rPr lang="nl-NL" dirty="0">
                <a:latin typeface="Calibri Light" panose="020F0302020204030204" pitchFamily="34" charset="0"/>
                <a:cs typeface="Calibri Light" panose="020F0302020204030204" pitchFamily="34" charset="0"/>
              </a:rPr>
              <a:t>DUNDRUM-2= Urgentie</a:t>
            </a:r>
            <a:endParaRPr lang="nl-NL" i="1" dirty="0">
              <a:latin typeface="Calibri Light" panose="020F0302020204030204" pitchFamily="34" charset="0"/>
              <a:cs typeface="Calibri Light" panose="020F0302020204030204" pitchFamily="34" charset="0"/>
            </a:endParaRPr>
          </a:p>
          <a:p>
            <a:pPr lvl="1"/>
            <a:r>
              <a:rPr lang="nl-NL" dirty="0">
                <a:latin typeface="Calibri Light" panose="020F0302020204030204" pitchFamily="34" charset="0"/>
                <a:cs typeface="Calibri Light" panose="020F0302020204030204" pitchFamily="34" charset="0"/>
              </a:rPr>
              <a:t>DUNDRUM-3= </a:t>
            </a:r>
            <a:r>
              <a:rPr lang="nl-BE" dirty="0">
                <a:latin typeface="Calibri Light" panose="020F0302020204030204" pitchFamily="34" charset="0"/>
                <a:cs typeface="Calibri Light" panose="020F0302020204030204" pitchFamily="34" charset="0"/>
              </a:rPr>
              <a:t>Programmavoltooiing</a:t>
            </a:r>
            <a:r>
              <a:rPr lang="nl-NL" dirty="0">
                <a:latin typeface="Calibri Light" panose="020F0302020204030204" pitchFamily="34" charset="0"/>
                <a:cs typeface="Calibri Light" panose="020F0302020204030204" pitchFamily="34" charset="0"/>
              </a:rPr>
              <a:t>  </a:t>
            </a:r>
          </a:p>
          <a:p>
            <a:pPr lvl="1"/>
            <a:r>
              <a:rPr lang="nl-NL" dirty="0">
                <a:latin typeface="Calibri Light" panose="020F0302020204030204" pitchFamily="34" charset="0"/>
                <a:cs typeface="Calibri Light" panose="020F0302020204030204" pitchFamily="34" charset="0"/>
              </a:rPr>
              <a:t>DUNDRUM-4= Herstel      </a:t>
            </a:r>
          </a:p>
          <a:p>
            <a:pPr lvl="1"/>
            <a:r>
              <a:rPr lang="nl-NL" dirty="0">
                <a:latin typeface="Calibri Light" panose="020F0302020204030204" pitchFamily="34" charset="0"/>
                <a:cs typeface="Calibri Light" panose="020F0302020204030204" pitchFamily="34" charset="0"/>
              </a:rPr>
              <a:t>Zelfrapportage: </a:t>
            </a:r>
          </a:p>
          <a:p>
            <a:pPr lvl="2"/>
            <a:r>
              <a:rPr lang="nl-NL" dirty="0">
                <a:latin typeface="Calibri Light" panose="020F0302020204030204" pitchFamily="34" charset="0"/>
                <a:cs typeface="Calibri Light" panose="020F0302020204030204" pitchFamily="34" charset="0"/>
              </a:rPr>
              <a:t>DUNDRUM-3</a:t>
            </a:r>
          </a:p>
          <a:p>
            <a:pPr lvl="2"/>
            <a:r>
              <a:rPr lang="nl-NL" dirty="0">
                <a:latin typeface="Calibri Light" panose="020F0302020204030204" pitchFamily="34" charset="0"/>
                <a:cs typeface="Calibri Light" panose="020F0302020204030204" pitchFamily="34" charset="0"/>
              </a:rPr>
              <a:t>DUNDRUM-4 </a:t>
            </a:r>
            <a:endParaRPr lang="nl-BE" dirty="0">
              <a:latin typeface="Calibri Light" panose="020F0302020204030204" pitchFamily="34" charset="0"/>
              <a:cs typeface="Calibri Light" panose="020F0302020204030204" pitchFamily="34" charset="0"/>
            </a:endParaRPr>
          </a:p>
        </p:txBody>
      </p:sp>
      <p:sp>
        <p:nvSpPr>
          <p:cNvPr id="5" name="Afgeronde rechthoek 4"/>
          <p:cNvSpPr/>
          <p:nvPr/>
        </p:nvSpPr>
        <p:spPr>
          <a:xfrm>
            <a:off x="827584" y="1556792"/>
            <a:ext cx="6048672" cy="108012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Calibri Light" panose="020F0302020204030204" pitchFamily="34" charset="0"/>
              <a:cs typeface="Calibri Light" panose="020F0302020204030204" pitchFamily="34" charset="0"/>
            </a:endParaRPr>
          </a:p>
        </p:txBody>
      </p:sp>
      <p:cxnSp>
        <p:nvCxnSpPr>
          <p:cNvPr id="7" name="Rechte verbindingslijn met pijl 6"/>
          <p:cNvCxnSpPr/>
          <p:nvPr/>
        </p:nvCxnSpPr>
        <p:spPr>
          <a:xfrm>
            <a:off x="7020272" y="2132856"/>
            <a:ext cx="216024" cy="0"/>
          </a:xfrm>
          <a:prstGeom prst="straightConnector1">
            <a:avLst/>
          </a:prstGeom>
          <a:ln>
            <a:solidFill>
              <a:srgbClr val="C00000"/>
            </a:solidFill>
            <a:tailEnd type="arrow"/>
          </a:ln>
        </p:spPr>
        <p:style>
          <a:lnRef idx="1">
            <a:schemeClr val="accent2"/>
          </a:lnRef>
          <a:fillRef idx="0">
            <a:schemeClr val="accent2"/>
          </a:fillRef>
          <a:effectRef idx="0">
            <a:schemeClr val="accent2"/>
          </a:effectRef>
          <a:fontRef idx="minor">
            <a:schemeClr val="tx1"/>
          </a:fontRef>
        </p:style>
      </p:cxnSp>
      <p:sp>
        <p:nvSpPr>
          <p:cNvPr id="8" name="Tekstvak 7"/>
          <p:cNvSpPr txBox="1"/>
          <p:nvPr/>
        </p:nvSpPr>
        <p:spPr>
          <a:xfrm>
            <a:off x="7164288" y="1916832"/>
            <a:ext cx="2088232" cy="369332"/>
          </a:xfrm>
          <a:prstGeom prst="rect">
            <a:avLst/>
          </a:prstGeom>
          <a:noFill/>
        </p:spPr>
        <p:txBody>
          <a:bodyPr wrap="square" rtlCol="0">
            <a:spAutoFit/>
          </a:bodyPr>
          <a:lstStyle/>
          <a:p>
            <a:r>
              <a:rPr lang="nl-BE" dirty="0">
                <a:latin typeface="Calibri Light" panose="020F0302020204030204" pitchFamily="34" charset="0"/>
                <a:cs typeface="Calibri Light" panose="020F0302020204030204" pitchFamily="34" charset="0"/>
              </a:rPr>
              <a:t>Voor opname</a:t>
            </a:r>
          </a:p>
        </p:txBody>
      </p:sp>
      <p:sp>
        <p:nvSpPr>
          <p:cNvPr id="9" name="Afgeronde rechthoek 8"/>
          <p:cNvSpPr/>
          <p:nvPr/>
        </p:nvSpPr>
        <p:spPr>
          <a:xfrm>
            <a:off x="827584" y="2708920"/>
            <a:ext cx="6048672" cy="2364507"/>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Calibri Light" panose="020F0302020204030204" pitchFamily="34" charset="0"/>
              <a:cs typeface="Calibri Light" panose="020F0302020204030204" pitchFamily="34" charset="0"/>
            </a:endParaRPr>
          </a:p>
        </p:txBody>
      </p:sp>
      <p:cxnSp>
        <p:nvCxnSpPr>
          <p:cNvPr id="10" name="Rechte verbindingslijn met pijl 9"/>
          <p:cNvCxnSpPr/>
          <p:nvPr/>
        </p:nvCxnSpPr>
        <p:spPr>
          <a:xfrm>
            <a:off x="3491880" y="5085184"/>
            <a:ext cx="20152" cy="720080"/>
          </a:xfrm>
          <a:prstGeom prst="straightConnector1">
            <a:avLst/>
          </a:prstGeom>
          <a:ln>
            <a:solidFill>
              <a:srgbClr val="C00000"/>
            </a:solidFill>
            <a:tailEnd type="arrow"/>
          </a:ln>
        </p:spPr>
        <p:style>
          <a:lnRef idx="1">
            <a:schemeClr val="accent2"/>
          </a:lnRef>
          <a:fillRef idx="0">
            <a:schemeClr val="accent2"/>
          </a:fillRef>
          <a:effectRef idx="0">
            <a:schemeClr val="accent2"/>
          </a:effectRef>
          <a:fontRef idx="minor">
            <a:schemeClr val="tx1"/>
          </a:fontRef>
        </p:style>
      </p:cxnSp>
      <p:sp>
        <p:nvSpPr>
          <p:cNvPr id="12" name="Tekstvak 11"/>
          <p:cNvSpPr txBox="1"/>
          <p:nvPr/>
        </p:nvSpPr>
        <p:spPr>
          <a:xfrm>
            <a:off x="899592" y="5805264"/>
            <a:ext cx="5544616" cy="369332"/>
          </a:xfrm>
          <a:prstGeom prst="rect">
            <a:avLst/>
          </a:prstGeom>
          <a:noFill/>
        </p:spPr>
        <p:txBody>
          <a:bodyPr wrap="square" rtlCol="0">
            <a:spAutoFit/>
          </a:bodyPr>
          <a:lstStyle/>
          <a:p>
            <a:pPr algn="ctr"/>
            <a:r>
              <a:rPr lang="nl-BE" dirty="0">
                <a:latin typeface="Calibri Light" panose="020F0302020204030204" pitchFamily="34" charset="0"/>
                <a:cs typeface="Calibri Light" panose="020F0302020204030204" pitchFamily="34" charset="0"/>
              </a:rPr>
              <a:t>Elke 6 maanden/ voor ontslag</a:t>
            </a:r>
          </a:p>
        </p:txBody>
      </p:sp>
      <p:sp>
        <p:nvSpPr>
          <p:cNvPr id="6" name="Tijdelijke aanduiding voor dianummer 5">
            <a:extLst>
              <a:ext uri="{FF2B5EF4-FFF2-40B4-BE49-F238E27FC236}">
                <a16:creationId xmlns:a16="http://schemas.microsoft.com/office/drawing/2014/main" id="{3833FD90-7312-E2D3-62FD-186B11147D12}"/>
              </a:ext>
            </a:extLst>
          </p:cNvPr>
          <p:cNvSpPr>
            <a:spLocks noGrp="1"/>
          </p:cNvSpPr>
          <p:nvPr>
            <p:ph type="sldNum" sz="quarter" idx="12"/>
          </p:nvPr>
        </p:nvSpPr>
        <p:spPr/>
        <p:txBody>
          <a:bodyPr/>
          <a:lstStyle/>
          <a:p>
            <a:fld id="{2AEC867E-F275-450B-9A68-FAE22BE29777}" type="slidenum">
              <a:rPr lang="nl-BE" smtClean="0"/>
              <a:t>12</a:t>
            </a:fld>
            <a:endParaRPr lang="nl-BE"/>
          </a:p>
        </p:txBody>
      </p:sp>
      <p:pic>
        <p:nvPicPr>
          <p:cNvPr id="26" name="Audio 25">
            <a:hlinkClick r:id="" action="ppaction://media"/>
            <a:extLst>
              <a:ext uri="{FF2B5EF4-FFF2-40B4-BE49-F238E27FC236}">
                <a16:creationId xmlns:a16="http://schemas.microsoft.com/office/drawing/2014/main" id="{A30BAB0A-B481-B5C5-3754-EBDADF6A2A7E}"/>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01457040"/>
      </p:ext>
    </p:extLst>
  </p:cSld>
  <p:clrMapOvr>
    <a:masterClrMapping/>
  </p:clrMapOvr>
  <mc:AlternateContent xmlns:mc="http://schemas.openxmlformats.org/markup-compatibility/2006" xmlns:p14="http://schemas.microsoft.com/office/powerpoint/2010/main">
    <mc:Choice Requires="p14">
      <p:transition spd="slow" p14:dur="2000" advTm="71584"/>
    </mc:Choice>
    <mc:Fallback xmlns="">
      <p:transition spd="slow" advTm="71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par>
                                <p:cTn id="51" presetID="10" presetClass="exit" presetSubtype="0" fill="hold" nodeType="withEffect">
                                  <p:stCondLst>
                                    <p:cond delay="0"/>
                                  </p:stCondLst>
                                  <p:childTnLst>
                                    <p:animEffect transition="out" filter="fade">
                                      <p:cBhvr>
                                        <p:cTn id="52" dur="500"/>
                                        <p:tgtEl>
                                          <p:spTgt spid="4"/>
                                        </p:tgtEl>
                                      </p:cBhvr>
                                    </p:animEffect>
                                    <p:set>
                                      <p:cBhvr>
                                        <p:cTn id="5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4" fill="hold" display="0">
                  <p:stCondLst>
                    <p:cond delay="indefinite"/>
                  </p:stCondLst>
                  <p:endCondLst>
                    <p:cond evt="onStopAudio" delay="0">
                      <p:tgtEl>
                        <p:sldTgt/>
                      </p:tgtEl>
                    </p:cond>
                  </p:endCondLst>
                </p:cTn>
                <p:tgtEl>
                  <p:spTgt spid="26"/>
                </p:tgtEl>
              </p:cMediaNode>
            </p:audio>
          </p:childTnLst>
        </p:cTn>
      </p:par>
    </p:tnLst>
    <p:bldLst>
      <p:bldP spid="5" grpId="0" animBg="1"/>
      <p:bldP spid="8" grpId="0"/>
      <p:bldP spid="9" grpId="0"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500D5-4768-40F6-9904-017EBC68718D}"/>
              </a:ext>
            </a:extLst>
          </p:cNvPr>
          <p:cNvSpPr>
            <a:spLocks noGrp="1"/>
          </p:cNvSpPr>
          <p:nvPr>
            <p:ph type="title"/>
          </p:nvPr>
        </p:nvSpPr>
        <p:spPr>
          <a:xfrm>
            <a:off x="457200" y="274638"/>
            <a:ext cx="8229600" cy="1143000"/>
          </a:xfrm>
        </p:spPr>
        <p:txBody>
          <a:bodyPr anchor="ctr">
            <a:normAutofit/>
          </a:bodyPr>
          <a:lstStyle/>
          <a:p>
            <a:r>
              <a:rPr lang="en-US" dirty="0">
                <a:latin typeface="Calibri Light" panose="020F0302020204030204" pitchFamily="34" charset="0"/>
                <a:cs typeface="Calibri Light" panose="020F0302020204030204" pitchFamily="34" charset="0"/>
              </a:rPr>
              <a:t>Evidence based?</a:t>
            </a:r>
            <a:endParaRPr lang="nl-NL" dirty="0">
              <a:latin typeface="Calibri Light" panose="020F0302020204030204" pitchFamily="34" charset="0"/>
              <a:cs typeface="Calibri Light" panose="020F0302020204030204" pitchFamily="34" charset="0"/>
            </a:endParaRPr>
          </a:p>
        </p:txBody>
      </p:sp>
      <p:pic>
        <p:nvPicPr>
          <p:cNvPr id="8194" name="Picture 2" descr="Ebp...evidence based practice? Or... extremely boring papers? - Futurama  Fry | Meme Generator">
            <a:extLst>
              <a:ext uri="{FF2B5EF4-FFF2-40B4-BE49-F238E27FC236}">
                <a16:creationId xmlns:a16="http://schemas.microsoft.com/office/drawing/2014/main" id="{FC261B4A-88DC-463D-842A-7CF17FAA393A}"/>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bwMode="auto">
          <a:xfrm>
            <a:off x="1554691" y="1600200"/>
            <a:ext cx="6034617" cy="4525963"/>
          </a:xfrm>
          <a:prstGeom prst="rect">
            <a:avLst/>
          </a:prstGeom>
          <a:solidFill>
            <a:srgbClr val="FFFFFF"/>
          </a:solidFill>
        </p:spPr>
      </p:pic>
      <p:sp>
        <p:nvSpPr>
          <p:cNvPr id="3" name="Tijdelijke aanduiding voor dianummer 2">
            <a:extLst>
              <a:ext uri="{FF2B5EF4-FFF2-40B4-BE49-F238E27FC236}">
                <a16:creationId xmlns:a16="http://schemas.microsoft.com/office/drawing/2014/main" id="{E12592AF-A87E-663D-C63F-4CB2C26FA118}"/>
              </a:ext>
            </a:extLst>
          </p:cNvPr>
          <p:cNvSpPr>
            <a:spLocks noGrp="1"/>
          </p:cNvSpPr>
          <p:nvPr>
            <p:ph type="sldNum" sz="quarter" idx="12"/>
          </p:nvPr>
        </p:nvSpPr>
        <p:spPr/>
        <p:txBody>
          <a:bodyPr/>
          <a:lstStyle/>
          <a:p>
            <a:fld id="{2AEC867E-F275-450B-9A68-FAE22BE29777}" type="slidenum">
              <a:rPr lang="nl-BE" smtClean="0"/>
              <a:t>13</a:t>
            </a:fld>
            <a:endParaRPr lang="nl-BE"/>
          </a:p>
        </p:txBody>
      </p:sp>
      <p:pic>
        <p:nvPicPr>
          <p:cNvPr id="6" name="Audio 5">
            <a:hlinkClick r:id="" action="ppaction://media"/>
            <a:extLst>
              <a:ext uri="{FF2B5EF4-FFF2-40B4-BE49-F238E27FC236}">
                <a16:creationId xmlns:a16="http://schemas.microsoft.com/office/drawing/2014/main" id="{36D350C9-27BC-3FBB-C598-D972BEDDDBF3}"/>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78949265"/>
      </p:ext>
    </p:extLst>
  </p:cSld>
  <p:clrMapOvr>
    <a:masterClrMapping/>
  </p:clrMapOvr>
  <mc:AlternateContent xmlns:mc="http://schemas.openxmlformats.org/markup-compatibility/2006" xmlns:p14="http://schemas.microsoft.com/office/powerpoint/2010/main">
    <mc:Choice Requires="p14">
      <p:transition spd="slow" p14:dur="2000" advTm="17804"/>
    </mc:Choice>
    <mc:Fallback xmlns="">
      <p:transition spd="slow" advTm="17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rotWithShape="1">
          <a:blip r:embed="rId6"/>
          <a:srcRect l="34887" t="15859" r="18637" b="50000"/>
          <a:stretch/>
        </p:blipFill>
        <p:spPr>
          <a:xfrm>
            <a:off x="-111702" y="322119"/>
            <a:ext cx="3312102" cy="1368570"/>
          </a:xfrm>
          <a:prstGeom prst="rect">
            <a:avLst/>
          </a:prstGeom>
        </p:spPr>
      </p:pic>
      <p:pic>
        <p:nvPicPr>
          <p:cNvPr id="7" name="Afbeelding 6"/>
          <p:cNvPicPr>
            <a:picLocks noChangeAspect="1"/>
          </p:cNvPicPr>
          <p:nvPr/>
        </p:nvPicPr>
        <p:blipFill rotWithShape="1">
          <a:blip r:embed="rId7"/>
          <a:srcRect l="34772" t="15657" r="18864" b="58283"/>
          <a:stretch/>
        </p:blipFill>
        <p:spPr>
          <a:xfrm>
            <a:off x="2377248" y="406068"/>
            <a:ext cx="3440690" cy="1087866"/>
          </a:xfrm>
          <a:prstGeom prst="rect">
            <a:avLst/>
          </a:prstGeom>
        </p:spPr>
      </p:pic>
      <p:pic>
        <p:nvPicPr>
          <p:cNvPr id="19" name="Afbeelding 18"/>
          <p:cNvPicPr>
            <a:picLocks noChangeAspect="1"/>
          </p:cNvPicPr>
          <p:nvPr/>
        </p:nvPicPr>
        <p:blipFill rotWithShape="1">
          <a:blip r:embed="rId8"/>
          <a:srcRect l="36704" t="16263" r="17614" b="41111"/>
          <a:stretch/>
        </p:blipFill>
        <p:spPr>
          <a:xfrm>
            <a:off x="5817938" y="569857"/>
            <a:ext cx="3210789" cy="1685265"/>
          </a:xfrm>
          <a:prstGeom prst="rect">
            <a:avLst/>
          </a:prstGeom>
        </p:spPr>
      </p:pic>
      <p:sp>
        <p:nvSpPr>
          <p:cNvPr id="2" name="Titel 1"/>
          <p:cNvSpPr>
            <a:spLocks noGrp="1"/>
          </p:cNvSpPr>
          <p:nvPr>
            <p:ph type="title"/>
          </p:nvPr>
        </p:nvSpPr>
        <p:spPr/>
        <p:txBody>
          <a:bodyPr>
            <a:normAutofit/>
          </a:bodyPr>
          <a:lstStyle/>
          <a:p>
            <a:r>
              <a:rPr lang="nl-BE" dirty="0">
                <a:latin typeface="Calibri Light" panose="020F0302020204030204" pitchFamily="34" charset="0"/>
                <a:cs typeface="Calibri Light" panose="020F0302020204030204" pitchFamily="34" charset="0"/>
              </a:rPr>
              <a:t>Publicaties door de auteurs</a:t>
            </a:r>
          </a:p>
        </p:txBody>
      </p:sp>
      <p:pic>
        <p:nvPicPr>
          <p:cNvPr id="9" name="Afbeelding 8"/>
          <p:cNvPicPr>
            <a:picLocks noChangeAspect="1"/>
          </p:cNvPicPr>
          <p:nvPr/>
        </p:nvPicPr>
        <p:blipFill rotWithShape="1">
          <a:blip r:embed="rId9"/>
          <a:srcRect l="35568" t="18282" r="17045" b="33435"/>
          <a:stretch/>
        </p:blipFill>
        <p:spPr>
          <a:xfrm>
            <a:off x="5808663" y="4788726"/>
            <a:ext cx="3116664" cy="1786291"/>
          </a:xfrm>
          <a:prstGeom prst="rect">
            <a:avLst/>
          </a:prstGeom>
        </p:spPr>
      </p:pic>
      <p:pic>
        <p:nvPicPr>
          <p:cNvPr id="10" name="Afbeelding 9"/>
          <p:cNvPicPr>
            <a:picLocks noChangeAspect="1"/>
          </p:cNvPicPr>
          <p:nvPr/>
        </p:nvPicPr>
        <p:blipFill rotWithShape="1">
          <a:blip r:embed="rId10"/>
          <a:srcRect l="36818" t="19091" r="18295" b="40909"/>
          <a:stretch/>
        </p:blipFill>
        <p:spPr>
          <a:xfrm>
            <a:off x="138361" y="1524036"/>
            <a:ext cx="3486396" cy="1747611"/>
          </a:xfrm>
          <a:prstGeom prst="rect">
            <a:avLst/>
          </a:prstGeom>
        </p:spPr>
      </p:pic>
      <p:pic>
        <p:nvPicPr>
          <p:cNvPr id="13" name="Afbeelding 12"/>
          <p:cNvPicPr>
            <a:picLocks noChangeAspect="1"/>
          </p:cNvPicPr>
          <p:nvPr/>
        </p:nvPicPr>
        <p:blipFill rotWithShape="1">
          <a:blip r:embed="rId11"/>
          <a:srcRect l="37386" t="17273" r="17841" b="38485"/>
          <a:stretch/>
        </p:blipFill>
        <p:spPr>
          <a:xfrm>
            <a:off x="186398" y="4622449"/>
            <a:ext cx="3279630" cy="1822942"/>
          </a:xfrm>
          <a:prstGeom prst="rect">
            <a:avLst/>
          </a:prstGeom>
        </p:spPr>
      </p:pic>
      <p:pic>
        <p:nvPicPr>
          <p:cNvPr id="18" name="Afbeelding 17"/>
          <p:cNvPicPr>
            <a:picLocks noChangeAspect="1"/>
          </p:cNvPicPr>
          <p:nvPr/>
        </p:nvPicPr>
        <p:blipFill rotWithShape="1">
          <a:blip r:embed="rId12"/>
          <a:srcRect l="39319" t="16667" r="17045" b="54041"/>
          <a:stretch/>
        </p:blipFill>
        <p:spPr>
          <a:xfrm>
            <a:off x="3704027" y="5130706"/>
            <a:ext cx="2919281" cy="1102333"/>
          </a:xfrm>
          <a:prstGeom prst="rect">
            <a:avLst/>
          </a:prstGeom>
        </p:spPr>
      </p:pic>
      <p:pic>
        <p:nvPicPr>
          <p:cNvPr id="22" name="Afbeelding 21"/>
          <p:cNvPicPr>
            <a:picLocks noChangeAspect="1"/>
          </p:cNvPicPr>
          <p:nvPr/>
        </p:nvPicPr>
        <p:blipFill rotWithShape="1">
          <a:blip r:embed="rId13"/>
          <a:srcRect l="35909" t="15657" r="17500" b="45959"/>
          <a:stretch/>
        </p:blipFill>
        <p:spPr>
          <a:xfrm>
            <a:off x="5628924" y="1622318"/>
            <a:ext cx="3257145" cy="1509409"/>
          </a:xfrm>
          <a:prstGeom prst="rect">
            <a:avLst/>
          </a:prstGeom>
        </p:spPr>
      </p:pic>
      <p:pic>
        <p:nvPicPr>
          <p:cNvPr id="23" name="Afbeelding 22"/>
          <p:cNvPicPr>
            <a:picLocks noChangeAspect="1"/>
          </p:cNvPicPr>
          <p:nvPr/>
        </p:nvPicPr>
        <p:blipFill rotWithShape="1">
          <a:blip r:embed="rId14"/>
          <a:srcRect l="36477" t="15859" r="19432" b="42121"/>
          <a:stretch/>
        </p:blipFill>
        <p:spPr>
          <a:xfrm>
            <a:off x="2513063" y="1493934"/>
            <a:ext cx="3207779" cy="1719634"/>
          </a:xfrm>
          <a:prstGeom prst="rect">
            <a:avLst/>
          </a:prstGeom>
        </p:spPr>
      </p:pic>
      <p:pic>
        <p:nvPicPr>
          <p:cNvPr id="25" name="Afbeelding 24"/>
          <p:cNvPicPr>
            <a:picLocks noChangeAspect="1"/>
          </p:cNvPicPr>
          <p:nvPr/>
        </p:nvPicPr>
        <p:blipFill rotWithShape="1">
          <a:blip r:embed="rId15"/>
          <a:srcRect l="35496" t="18414" r="20341" b="56334"/>
          <a:stretch/>
        </p:blipFill>
        <p:spPr>
          <a:xfrm>
            <a:off x="-84801" y="2689218"/>
            <a:ext cx="3260478" cy="1048700"/>
          </a:xfrm>
          <a:prstGeom prst="rect">
            <a:avLst/>
          </a:prstGeom>
        </p:spPr>
      </p:pic>
      <p:pic>
        <p:nvPicPr>
          <p:cNvPr id="20" name="Afbeelding 19"/>
          <p:cNvPicPr>
            <a:picLocks noChangeAspect="1"/>
          </p:cNvPicPr>
          <p:nvPr/>
        </p:nvPicPr>
        <p:blipFill rotWithShape="1">
          <a:blip r:embed="rId16"/>
          <a:srcRect l="36591" t="17071" r="18977" b="41111"/>
          <a:stretch/>
        </p:blipFill>
        <p:spPr>
          <a:xfrm>
            <a:off x="2133608" y="2125603"/>
            <a:ext cx="3154783" cy="1670179"/>
          </a:xfrm>
          <a:prstGeom prst="rect">
            <a:avLst/>
          </a:prstGeom>
        </p:spPr>
      </p:pic>
      <p:pic>
        <p:nvPicPr>
          <p:cNvPr id="21" name="Afbeelding 20"/>
          <p:cNvPicPr>
            <a:picLocks noChangeAspect="1"/>
          </p:cNvPicPr>
          <p:nvPr/>
        </p:nvPicPr>
        <p:blipFill rotWithShape="1">
          <a:blip r:embed="rId17"/>
          <a:srcRect l="37386" t="17474" r="19318" b="39697"/>
          <a:stretch/>
        </p:blipFill>
        <p:spPr>
          <a:xfrm>
            <a:off x="3953737" y="2307636"/>
            <a:ext cx="2406865" cy="1339253"/>
          </a:xfrm>
          <a:prstGeom prst="rect">
            <a:avLst/>
          </a:prstGeom>
        </p:spPr>
      </p:pic>
      <p:pic>
        <p:nvPicPr>
          <p:cNvPr id="17" name="Afbeelding 16"/>
          <p:cNvPicPr>
            <a:picLocks noChangeAspect="1"/>
          </p:cNvPicPr>
          <p:nvPr/>
        </p:nvPicPr>
        <p:blipFill rotWithShape="1">
          <a:blip r:embed="rId18"/>
          <a:srcRect l="37613" t="17476" r="17841" b="45150"/>
          <a:stretch/>
        </p:blipFill>
        <p:spPr>
          <a:xfrm>
            <a:off x="138361" y="3153963"/>
            <a:ext cx="3444586" cy="1625634"/>
          </a:xfrm>
          <a:prstGeom prst="rect">
            <a:avLst/>
          </a:prstGeom>
        </p:spPr>
      </p:pic>
      <p:pic>
        <p:nvPicPr>
          <p:cNvPr id="14" name="Afbeelding 13"/>
          <p:cNvPicPr>
            <a:picLocks noChangeAspect="1"/>
          </p:cNvPicPr>
          <p:nvPr/>
        </p:nvPicPr>
        <p:blipFill rotWithShape="1">
          <a:blip r:embed="rId19"/>
          <a:srcRect l="36591" t="17677" r="18864" b="38889"/>
          <a:stretch/>
        </p:blipFill>
        <p:spPr>
          <a:xfrm>
            <a:off x="2597111" y="3102557"/>
            <a:ext cx="3127504" cy="1715340"/>
          </a:xfrm>
          <a:prstGeom prst="rect">
            <a:avLst/>
          </a:prstGeom>
        </p:spPr>
      </p:pic>
      <p:pic>
        <p:nvPicPr>
          <p:cNvPr id="15" name="Afbeelding 14"/>
          <p:cNvPicPr>
            <a:picLocks noChangeAspect="1"/>
          </p:cNvPicPr>
          <p:nvPr/>
        </p:nvPicPr>
        <p:blipFill rotWithShape="1">
          <a:blip r:embed="rId20"/>
          <a:srcRect l="36591" t="17475" r="18523" b="48182"/>
          <a:stretch/>
        </p:blipFill>
        <p:spPr>
          <a:xfrm>
            <a:off x="4412977" y="3370199"/>
            <a:ext cx="3486151" cy="1500368"/>
          </a:xfrm>
          <a:prstGeom prst="rect">
            <a:avLst/>
          </a:prstGeom>
        </p:spPr>
      </p:pic>
      <p:pic>
        <p:nvPicPr>
          <p:cNvPr id="24" name="Afbeelding 23"/>
          <p:cNvPicPr>
            <a:picLocks noChangeAspect="1"/>
          </p:cNvPicPr>
          <p:nvPr/>
        </p:nvPicPr>
        <p:blipFill rotWithShape="1">
          <a:blip r:embed="rId21"/>
          <a:srcRect l="35909" t="18283" r="18182" b="45556"/>
          <a:stretch/>
        </p:blipFill>
        <p:spPr>
          <a:xfrm>
            <a:off x="6689582" y="3381462"/>
            <a:ext cx="2435417" cy="1079058"/>
          </a:xfrm>
          <a:prstGeom prst="rect">
            <a:avLst/>
          </a:prstGeom>
        </p:spPr>
      </p:pic>
      <p:sp>
        <p:nvSpPr>
          <p:cNvPr id="3" name="Tijdelijke aanduiding voor dianummer 2">
            <a:extLst>
              <a:ext uri="{FF2B5EF4-FFF2-40B4-BE49-F238E27FC236}">
                <a16:creationId xmlns:a16="http://schemas.microsoft.com/office/drawing/2014/main" id="{B4049E4C-26EC-706C-D103-06E6E4A0C3BD}"/>
              </a:ext>
            </a:extLst>
          </p:cNvPr>
          <p:cNvSpPr>
            <a:spLocks noGrp="1"/>
          </p:cNvSpPr>
          <p:nvPr>
            <p:ph type="sldNum" sz="quarter" idx="12"/>
          </p:nvPr>
        </p:nvSpPr>
        <p:spPr/>
        <p:txBody>
          <a:bodyPr/>
          <a:lstStyle/>
          <a:p>
            <a:fld id="{2AEC867E-F275-450B-9A68-FAE22BE29777}" type="slidenum">
              <a:rPr lang="nl-BE" smtClean="0"/>
              <a:t>14</a:t>
            </a:fld>
            <a:endParaRPr lang="nl-BE"/>
          </a:p>
        </p:txBody>
      </p:sp>
      <p:pic>
        <p:nvPicPr>
          <p:cNvPr id="8" name="Audio 7">
            <a:hlinkClick r:id="" action="ppaction://media"/>
            <a:extLst>
              <a:ext uri="{FF2B5EF4-FFF2-40B4-BE49-F238E27FC236}">
                <a16:creationId xmlns:a16="http://schemas.microsoft.com/office/drawing/2014/main" id="{21DD56B8-F606-AFF6-9400-5403618BC148}"/>
              </a:ext>
            </a:extLst>
          </p:cNvPr>
          <p:cNvPicPr>
            <a:picLocks noChangeAspect="1"/>
          </p:cNvPicPr>
          <p:nvPr>
            <a:audioFile r:link="rId3"/>
            <p:extLst>
              <p:ext uri="{DAA4B4D4-6D71-4841-9C94-3DE7FCFB9230}">
                <p14:media xmlns:p14="http://schemas.microsoft.com/office/powerpoint/2010/main" r:embed="rId2"/>
              </p:ext>
            </p:extLst>
          </p:nvPr>
        </p:nvPicPr>
        <p:blipFill>
          <a:blip r:embed="rId22"/>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421460710"/>
      </p:ext>
    </p:extLst>
  </p:cSld>
  <p:clrMapOvr>
    <a:masterClrMapping/>
  </p:clrMapOvr>
  <mc:AlternateContent xmlns:mc="http://schemas.openxmlformats.org/markup-compatibility/2006" xmlns:p14="http://schemas.microsoft.com/office/powerpoint/2010/main">
    <mc:Choice Requires="p14">
      <p:transition spd="slow" p14:dur="2000" advTm="8273"/>
    </mc:Choice>
    <mc:Fallback xmlns="">
      <p:transition spd="slow" advTm="82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249"/>
                                          </p:stCondLst>
                                        </p:cTn>
                                        <p:tgtEl>
                                          <p:spTgt spid="7"/>
                                        </p:tgtEl>
                                        <p:attrNameLst>
                                          <p:attrName>style.visibility</p:attrName>
                                        </p:attrNameLst>
                                      </p:cBhvr>
                                      <p:to>
                                        <p:strVal val="visible"/>
                                      </p:to>
                                    </p:set>
                                  </p:childTnLst>
                                </p:cTn>
                              </p:par>
                            </p:childTnLst>
                          </p:cTn>
                        </p:par>
                        <p:par>
                          <p:cTn id="14" fill="hold">
                            <p:stCondLst>
                              <p:cond delay="250"/>
                            </p:stCondLst>
                            <p:childTnLst>
                              <p:par>
                                <p:cTn id="15" presetID="1" presetClass="entr" presetSubtype="0" fill="hold" nodeType="afterEffect">
                                  <p:stCondLst>
                                    <p:cond delay="0"/>
                                  </p:stCondLst>
                                  <p:childTnLst>
                                    <p:set>
                                      <p:cBhvr>
                                        <p:cTn id="16" dur="1" fill="hold">
                                          <p:stCondLst>
                                            <p:cond delay="249"/>
                                          </p:stCondLst>
                                        </p:cTn>
                                        <p:tgtEl>
                                          <p:spTgt spid="19"/>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249"/>
                                          </p:stCondLst>
                                        </p:cTn>
                                        <p:tgtEl>
                                          <p:spTgt spid="10"/>
                                        </p:tgtEl>
                                        <p:attrNameLst>
                                          <p:attrName>style.visibility</p:attrName>
                                        </p:attrNameLst>
                                      </p:cBhvr>
                                      <p:to>
                                        <p:strVal val="visible"/>
                                      </p:to>
                                    </p:set>
                                  </p:childTnLst>
                                </p:cTn>
                              </p:par>
                            </p:childTnLst>
                          </p:cTn>
                        </p:par>
                        <p:par>
                          <p:cTn id="20" fill="hold">
                            <p:stCondLst>
                              <p:cond delay="750"/>
                            </p:stCondLst>
                            <p:childTnLst>
                              <p:par>
                                <p:cTn id="21" presetID="1" presetClass="entr" presetSubtype="0" fill="hold" nodeType="afterEffect">
                                  <p:stCondLst>
                                    <p:cond delay="0"/>
                                  </p:stCondLst>
                                  <p:childTnLst>
                                    <p:set>
                                      <p:cBhvr>
                                        <p:cTn id="22" dur="1" fill="hold">
                                          <p:stCondLst>
                                            <p:cond delay="249"/>
                                          </p:stCondLst>
                                        </p:cTn>
                                        <p:tgtEl>
                                          <p:spTgt spid="23"/>
                                        </p:tgtEl>
                                        <p:attrNameLst>
                                          <p:attrName>style.visibility</p:attrName>
                                        </p:attrNameLst>
                                      </p:cBhvr>
                                      <p:to>
                                        <p:strVal val="visible"/>
                                      </p:to>
                                    </p:set>
                                  </p:child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249"/>
                                          </p:stCondLst>
                                        </p:cTn>
                                        <p:tgtEl>
                                          <p:spTgt spid="22"/>
                                        </p:tgtEl>
                                        <p:attrNameLst>
                                          <p:attrName>style.visibility</p:attrName>
                                        </p:attrNameLst>
                                      </p:cBhvr>
                                      <p:to>
                                        <p:strVal val="visible"/>
                                      </p:to>
                                    </p:set>
                                  </p:childTnLst>
                                </p:cTn>
                              </p:par>
                            </p:childTnLst>
                          </p:cTn>
                        </p:par>
                        <p:par>
                          <p:cTn id="26" fill="hold">
                            <p:stCondLst>
                              <p:cond delay="1250"/>
                            </p:stCondLst>
                            <p:childTnLst>
                              <p:par>
                                <p:cTn id="27" presetID="1" presetClass="entr" presetSubtype="0" fill="hold" nodeType="afterEffect">
                                  <p:stCondLst>
                                    <p:cond delay="0"/>
                                  </p:stCondLst>
                                  <p:childTnLst>
                                    <p:set>
                                      <p:cBhvr>
                                        <p:cTn id="28" dur="1" fill="hold">
                                          <p:stCondLst>
                                            <p:cond delay="249"/>
                                          </p:stCondLst>
                                        </p:cTn>
                                        <p:tgtEl>
                                          <p:spTgt spid="25"/>
                                        </p:tgtEl>
                                        <p:attrNameLst>
                                          <p:attrName>style.visibility</p:attrName>
                                        </p:attrNameLst>
                                      </p:cBhvr>
                                      <p:to>
                                        <p:strVal val="visible"/>
                                      </p:to>
                                    </p:set>
                                  </p:childTnLst>
                                </p:cTn>
                              </p:par>
                            </p:childTnLst>
                          </p:cTn>
                        </p:par>
                        <p:par>
                          <p:cTn id="29" fill="hold">
                            <p:stCondLst>
                              <p:cond delay="1500"/>
                            </p:stCondLst>
                            <p:childTnLst>
                              <p:par>
                                <p:cTn id="30" presetID="1" presetClass="entr" presetSubtype="0" fill="hold" nodeType="afterEffect">
                                  <p:stCondLst>
                                    <p:cond delay="0"/>
                                  </p:stCondLst>
                                  <p:childTnLst>
                                    <p:set>
                                      <p:cBhvr>
                                        <p:cTn id="31" dur="1" fill="hold">
                                          <p:stCondLst>
                                            <p:cond delay="249"/>
                                          </p:stCondLst>
                                        </p:cTn>
                                        <p:tgtEl>
                                          <p:spTgt spid="20"/>
                                        </p:tgtEl>
                                        <p:attrNameLst>
                                          <p:attrName>style.visibility</p:attrName>
                                        </p:attrNameLst>
                                      </p:cBhvr>
                                      <p:to>
                                        <p:strVal val="visible"/>
                                      </p:to>
                                    </p:set>
                                  </p:childTnLst>
                                </p:cTn>
                              </p:par>
                            </p:childTnLst>
                          </p:cTn>
                        </p:par>
                        <p:par>
                          <p:cTn id="32" fill="hold">
                            <p:stCondLst>
                              <p:cond delay="1750"/>
                            </p:stCondLst>
                            <p:childTnLst>
                              <p:par>
                                <p:cTn id="33" presetID="1" presetClass="entr" presetSubtype="0" fill="hold" nodeType="afterEffect">
                                  <p:stCondLst>
                                    <p:cond delay="0"/>
                                  </p:stCondLst>
                                  <p:childTnLst>
                                    <p:set>
                                      <p:cBhvr>
                                        <p:cTn id="34" dur="1" fill="hold">
                                          <p:stCondLst>
                                            <p:cond delay="249"/>
                                          </p:stCondLst>
                                        </p:cTn>
                                        <p:tgtEl>
                                          <p:spTgt spid="21"/>
                                        </p:tgtEl>
                                        <p:attrNameLst>
                                          <p:attrName>style.visibility</p:attrName>
                                        </p:attrNameLst>
                                      </p:cBhvr>
                                      <p:to>
                                        <p:strVal val="visible"/>
                                      </p:to>
                                    </p:set>
                                  </p:childTnLst>
                                </p:cTn>
                              </p:par>
                            </p:childTnLst>
                          </p:cTn>
                        </p:par>
                        <p:par>
                          <p:cTn id="35" fill="hold">
                            <p:stCondLst>
                              <p:cond delay="2000"/>
                            </p:stCondLst>
                            <p:childTnLst>
                              <p:par>
                                <p:cTn id="36" presetID="1" presetClass="entr" presetSubtype="0" fill="hold" nodeType="afterEffect">
                                  <p:stCondLst>
                                    <p:cond delay="0"/>
                                  </p:stCondLst>
                                  <p:childTnLst>
                                    <p:set>
                                      <p:cBhvr>
                                        <p:cTn id="37" dur="1" fill="hold">
                                          <p:stCondLst>
                                            <p:cond delay="249"/>
                                          </p:stCondLst>
                                        </p:cTn>
                                        <p:tgtEl>
                                          <p:spTgt spid="17"/>
                                        </p:tgtEl>
                                        <p:attrNameLst>
                                          <p:attrName>style.visibility</p:attrName>
                                        </p:attrNameLst>
                                      </p:cBhvr>
                                      <p:to>
                                        <p:strVal val="visible"/>
                                      </p:to>
                                    </p:set>
                                  </p:childTnLst>
                                </p:cTn>
                              </p:par>
                            </p:childTnLst>
                          </p:cTn>
                        </p:par>
                        <p:par>
                          <p:cTn id="38" fill="hold">
                            <p:stCondLst>
                              <p:cond delay="2250"/>
                            </p:stCondLst>
                            <p:childTnLst>
                              <p:par>
                                <p:cTn id="39" presetID="1" presetClass="entr" presetSubtype="0" fill="hold" nodeType="afterEffect">
                                  <p:stCondLst>
                                    <p:cond delay="0"/>
                                  </p:stCondLst>
                                  <p:childTnLst>
                                    <p:set>
                                      <p:cBhvr>
                                        <p:cTn id="40" dur="1" fill="hold">
                                          <p:stCondLst>
                                            <p:cond delay="249"/>
                                          </p:stCondLst>
                                        </p:cTn>
                                        <p:tgtEl>
                                          <p:spTgt spid="14"/>
                                        </p:tgtEl>
                                        <p:attrNameLst>
                                          <p:attrName>style.visibility</p:attrName>
                                        </p:attrNameLst>
                                      </p:cBhvr>
                                      <p:to>
                                        <p:strVal val="visible"/>
                                      </p:to>
                                    </p:set>
                                  </p:childTnLst>
                                </p:cTn>
                              </p:par>
                            </p:childTnLst>
                          </p:cTn>
                        </p:par>
                        <p:par>
                          <p:cTn id="41" fill="hold">
                            <p:stCondLst>
                              <p:cond delay="2500"/>
                            </p:stCondLst>
                            <p:childTnLst>
                              <p:par>
                                <p:cTn id="42" presetID="1" presetClass="entr" presetSubtype="0" fill="hold" nodeType="afterEffect">
                                  <p:stCondLst>
                                    <p:cond delay="0"/>
                                  </p:stCondLst>
                                  <p:childTnLst>
                                    <p:set>
                                      <p:cBhvr>
                                        <p:cTn id="43" dur="1" fill="hold">
                                          <p:stCondLst>
                                            <p:cond delay="249"/>
                                          </p:stCondLst>
                                        </p:cTn>
                                        <p:tgtEl>
                                          <p:spTgt spid="15"/>
                                        </p:tgtEl>
                                        <p:attrNameLst>
                                          <p:attrName>style.visibility</p:attrName>
                                        </p:attrNameLst>
                                      </p:cBhvr>
                                      <p:to>
                                        <p:strVal val="visible"/>
                                      </p:to>
                                    </p:set>
                                  </p:childTnLst>
                                </p:cTn>
                              </p:par>
                            </p:childTnLst>
                          </p:cTn>
                        </p:par>
                        <p:par>
                          <p:cTn id="44" fill="hold">
                            <p:stCondLst>
                              <p:cond delay="2750"/>
                            </p:stCondLst>
                            <p:childTnLst>
                              <p:par>
                                <p:cTn id="45" presetID="1" presetClass="entr" presetSubtype="0" fill="hold" nodeType="afterEffect">
                                  <p:stCondLst>
                                    <p:cond delay="0"/>
                                  </p:stCondLst>
                                  <p:childTnLst>
                                    <p:set>
                                      <p:cBhvr>
                                        <p:cTn id="46" dur="1" fill="hold">
                                          <p:stCondLst>
                                            <p:cond delay="249"/>
                                          </p:stCondLst>
                                        </p:cTn>
                                        <p:tgtEl>
                                          <p:spTgt spid="24"/>
                                        </p:tgtEl>
                                        <p:attrNameLst>
                                          <p:attrName>style.visibility</p:attrName>
                                        </p:attrNameLst>
                                      </p:cBhvr>
                                      <p:to>
                                        <p:strVal val="visible"/>
                                      </p:to>
                                    </p:set>
                                  </p:childTnLst>
                                </p:cTn>
                              </p:par>
                            </p:childTnLst>
                          </p:cTn>
                        </p:par>
                        <p:par>
                          <p:cTn id="47" fill="hold">
                            <p:stCondLst>
                              <p:cond delay="3000"/>
                            </p:stCondLst>
                            <p:childTnLst>
                              <p:par>
                                <p:cTn id="48" presetID="1" presetClass="entr" presetSubtype="0" fill="hold" nodeType="afterEffect">
                                  <p:stCondLst>
                                    <p:cond delay="0"/>
                                  </p:stCondLst>
                                  <p:childTnLst>
                                    <p:set>
                                      <p:cBhvr>
                                        <p:cTn id="49" dur="1" fill="hold">
                                          <p:stCondLst>
                                            <p:cond delay="249"/>
                                          </p:stCondLst>
                                        </p:cTn>
                                        <p:tgtEl>
                                          <p:spTgt spid="13"/>
                                        </p:tgtEl>
                                        <p:attrNameLst>
                                          <p:attrName>style.visibility</p:attrName>
                                        </p:attrNameLst>
                                      </p:cBhvr>
                                      <p:to>
                                        <p:strVal val="visible"/>
                                      </p:to>
                                    </p:set>
                                  </p:childTnLst>
                                </p:cTn>
                              </p:par>
                            </p:childTnLst>
                          </p:cTn>
                        </p:par>
                        <p:par>
                          <p:cTn id="50" fill="hold">
                            <p:stCondLst>
                              <p:cond delay="3250"/>
                            </p:stCondLst>
                            <p:childTnLst>
                              <p:par>
                                <p:cTn id="51" presetID="1" presetClass="entr" presetSubtype="0" fill="hold" nodeType="afterEffect">
                                  <p:stCondLst>
                                    <p:cond delay="0"/>
                                  </p:stCondLst>
                                  <p:childTnLst>
                                    <p:set>
                                      <p:cBhvr>
                                        <p:cTn id="52" dur="1" fill="hold">
                                          <p:stCondLst>
                                            <p:cond delay="249"/>
                                          </p:stCondLst>
                                        </p:cTn>
                                        <p:tgtEl>
                                          <p:spTgt spid="18"/>
                                        </p:tgtEl>
                                        <p:attrNameLst>
                                          <p:attrName>style.visibility</p:attrName>
                                        </p:attrNameLst>
                                      </p:cBhvr>
                                      <p:to>
                                        <p:strVal val="visible"/>
                                      </p:to>
                                    </p:set>
                                  </p:childTnLst>
                                </p:cTn>
                              </p:par>
                            </p:childTnLst>
                          </p:cTn>
                        </p:par>
                        <p:par>
                          <p:cTn id="53" fill="hold">
                            <p:stCondLst>
                              <p:cond delay="3500"/>
                            </p:stCondLst>
                            <p:childTnLst>
                              <p:par>
                                <p:cTn id="54" presetID="1" presetClass="entr" presetSubtype="0" fill="hold" nodeType="afterEffect">
                                  <p:stCondLst>
                                    <p:cond delay="0"/>
                                  </p:stCondLst>
                                  <p:childTnLst>
                                    <p:set>
                                      <p:cBhvr>
                                        <p:cTn id="55" dur="1" fill="hold">
                                          <p:stCondLst>
                                            <p:cond delay="24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6"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latin typeface="Calibri Light" panose="020F0302020204030204" pitchFamily="34" charset="0"/>
                <a:cs typeface="Calibri Light" panose="020F0302020204030204" pitchFamily="34" charset="0"/>
              </a:rPr>
              <a:t>Publicaties extern gevalideerd internationaal</a:t>
            </a:r>
          </a:p>
        </p:txBody>
      </p:sp>
      <p:pic>
        <p:nvPicPr>
          <p:cNvPr id="8" name="Afbeelding 7"/>
          <p:cNvPicPr>
            <a:picLocks noChangeAspect="1"/>
          </p:cNvPicPr>
          <p:nvPr/>
        </p:nvPicPr>
        <p:blipFill rotWithShape="1">
          <a:blip r:embed="rId5"/>
          <a:srcRect l="37159" t="18081" r="17614" b="45151"/>
          <a:stretch/>
        </p:blipFill>
        <p:spPr>
          <a:xfrm>
            <a:off x="116918" y="3062642"/>
            <a:ext cx="3418609" cy="1563284"/>
          </a:xfrm>
          <a:prstGeom prst="rect">
            <a:avLst/>
          </a:prstGeom>
        </p:spPr>
      </p:pic>
      <p:pic>
        <p:nvPicPr>
          <p:cNvPr id="26" name="Afbeelding 25"/>
          <p:cNvPicPr>
            <a:picLocks noChangeAspect="1"/>
          </p:cNvPicPr>
          <p:nvPr/>
        </p:nvPicPr>
        <p:blipFill rotWithShape="1">
          <a:blip r:embed="rId6"/>
          <a:srcRect l="37273" t="20304" r="17727" b="53636"/>
          <a:stretch/>
        </p:blipFill>
        <p:spPr>
          <a:xfrm>
            <a:off x="154691" y="1654246"/>
            <a:ext cx="4114800" cy="1340428"/>
          </a:xfrm>
          <a:prstGeom prst="rect">
            <a:avLst/>
          </a:prstGeom>
        </p:spPr>
      </p:pic>
      <p:pic>
        <p:nvPicPr>
          <p:cNvPr id="16" name="Afbeelding 15"/>
          <p:cNvPicPr>
            <a:picLocks noChangeAspect="1"/>
          </p:cNvPicPr>
          <p:nvPr/>
        </p:nvPicPr>
        <p:blipFill rotWithShape="1">
          <a:blip r:embed="rId7"/>
          <a:srcRect l="36022" t="17878" r="17728" b="48183"/>
          <a:stretch/>
        </p:blipFill>
        <p:spPr>
          <a:xfrm>
            <a:off x="70514" y="4759594"/>
            <a:ext cx="3124730" cy="1289815"/>
          </a:xfrm>
          <a:prstGeom prst="rect">
            <a:avLst/>
          </a:prstGeom>
        </p:spPr>
      </p:pic>
      <p:pic>
        <p:nvPicPr>
          <p:cNvPr id="12" name="Afbeelding 11"/>
          <p:cNvPicPr>
            <a:picLocks noChangeAspect="1"/>
          </p:cNvPicPr>
          <p:nvPr/>
        </p:nvPicPr>
        <p:blipFill rotWithShape="1">
          <a:blip r:embed="rId8"/>
          <a:srcRect l="37046" t="24632" r="20455" b="47288"/>
          <a:stretch/>
        </p:blipFill>
        <p:spPr>
          <a:xfrm>
            <a:off x="2514600" y="4504038"/>
            <a:ext cx="3273136" cy="1216486"/>
          </a:xfrm>
          <a:prstGeom prst="rect">
            <a:avLst/>
          </a:prstGeom>
        </p:spPr>
      </p:pic>
      <p:pic>
        <p:nvPicPr>
          <p:cNvPr id="11" name="Afbeelding 10"/>
          <p:cNvPicPr>
            <a:picLocks noChangeAspect="1"/>
          </p:cNvPicPr>
          <p:nvPr/>
        </p:nvPicPr>
        <p:blipFill rotWithShape="1">
          <a:blip r:embed="rId9"/>
          <a:srcRect l="35795" t="17677" r="17387" b="48788"/>
          <a:stretch/>
        </p:blipFill>
        <p:spPr>
          <a:xfrm>
            <a:off x="5530704" y="4628315"/>
            <a:ext cx="3696566" cy="1489392"/>
          </a:xfrm>
          <a:prstGeom prst="rect">
            <a:avLst/>
          </a:prstGeom>
        </p:spPr>
      </p:pic>
      <p:pic>
        <p:nvPicPr>
          <p:cNvPr id="9" name="Afbeelding 8"/>
          <p:cNvPicPr>
            <a:picLocks noChangeAspect="1"/>
          </p:cNvPicPr>
          <p:nvPr/>
        </p:nvPicPr>
        <p:blipFill rotWithShape="1">
          <a:blip r:embed="rId10"/>
          <a:srcRect l="35568" t="18282" r="17045" b="33435"/>
          <a:stretch/>
        </p:blipFill>
        <p:spPr>
          <a:xfrm>
            <a:off x="3195244" y="1554392"/>
            <a:ext cx="2649681" cy="1518643"/>
          </a:xfrm>
          <a:prstGeom prst="rect">
            <a:avLst/>
          </a:prstGeom>
        </p:spPr>
      </p:pic>
      <p:pic>
        <p:nvPicPr>
          <p:cNvPr id="4" name="Afbeelding 3"/>
          <p:cNvPicPr>
            <a:picLocks noChangeAspect="1"/>
          </p:cNvPicPr>
          <p:nvPr/>
        </p:nvPicPr>
        <p:blipFill rotWithShape="1">
          <a:blip r:embed="rId11"/>
          <a:srcRect l="36364" t="18485" r="18409" b="43737"/>
          <a:stretch/>
        </p:blipFill>
        <p:spPr>
          <a:xfrm>
            <a:off x="5530704" y="1731691"/>
            <a:ext cx="3298867" cy="1549970"/>
          </a:xfrm>
          <a:prstGeom prst="rect">
            <a:avLst/>
          </a:prstGeom>
        </p:spPr>
      </p:pic>
      <p:pic>
        <p:nvPicPr>
          <p:cNvPr id="5" name="Tijdelijke aanduiding voor inhoud 4"/>
          <p:cNvPicPr>
            <a:picLocks noGrp="1" noChangeAspect="1"/>
          </p:cNvPicPr>
          <p:nvPr>
            <p:ph idx="1"/>
          </p:nvPr>
        </p:nvPicPr>
        <p:blipFill rotWithShape="1">
          <a:blip r:embed="rId12"/>
          <a:srcRect l="35895" t="17983" r="17225" b="56227"/>
          <a:stretch/>
        </p:blipFill>
        <p:spPr>
          <a:xfrm>
            <a:off x="2825155" y="3397326"/>
            <a:ext cx="2888672" cy="893916"/>
          </a:xfrm>
          <a:prstGeom prst="rect">
            <a:avLst/>
          </a:prstGeom>
        </p:spPr>
      </p:pic>
      <p:pic>
        <p:nvPicPr>
          <p:cNvPr id="27" name="Afbeelding 26"/>
          <p:cNvPicPr>
            <a:picLocks noChangeAspect="1"/>
          </p:cNvPicPr>
          <p:nvPr/>
        </p:nvPicPr>
        <p:blipFill rotWithShape="1">
          <a:blip r:embed="rId13"/>
          <a:srcRect l="34091" t="17273" r="15795" b="55858"/>
          <a:stretch/>
        </p:blipFill>
        <p:spPr>
          <a:xfrm>
            <a:off x="5529343" y="3313114"/>
            <a:ext cx="3697927" cy="1115248"/>
          </a:xfrm>
          <a:prstGeom prst="rect">
            <a:avLst/>
          </a:prstGeom>
        </p:spPr>
      </p:pic>
      <p:pic>
        <p:nvPicPr>
          <p:cNvPr id="3" name="Afbeelding 2"/>
          <p:cNvPicPr>
            <a:picLocks noChangeAspect="1"/>
          </p:cNvPicPr>
          <p:nvPr/>
        </p:nvPicPr>
        <p:blipFill rotWithShape="1">
          <a:blip r:embed="rId14"/>
          <a:srcRect l="36667" t="32773" r="17048" b="43185"/>
          <a:stretch/>
        </p:blipFill>
        <p:spPr>
          <a:xfrm>
            <a:off x="2825155" y="5499398"/>
            <a:ext cx="4232366" cy="1236617"/>
          </a:xfrm>
          <a:prstGeom prst="rect">
            <a:avLst/>
          </a:prstGeom>
        </p:spPr>
      </p:pic>
      <p:sp>
        <p:nvSpPr>
          <p:cNvPr id="6" name="Tijdelijke aanduiding voor dianummer 5">
            <a:extLst>
              <a:ext uri="{FF2B5EF4-FFF2-40B4-BE49-F238E27FC236}">
                <a16:creationId xmlns:a16="http://schemas.microsoft.com/office/drawing/2014/main" id="{F3D48DF1-04D4-F915-D2BB-4A5099344C02}"/>
              </a:ext>
            </a:extLst>
          </p:cNvPr>
          <p:cNvSpPr>
            <a:spLocks noGrp="1"/>
          </p:cNvSpPr>
          <p:nvPr>
            <p:ph type="sldNum" sz="quarter" idx="12"/>
          </p:nvPr>
        </p:nvSpPr>
        <p:spPr/>
        <p:txBody>
          <a:bodyPr/>
          <a:lstStyle/>
          <a:p>
            <a:fld id="{2AEC867E-F275-450B-9A68-FAE22BE29777}" type="slidenum">
              <a:rPr lang="nl-BE" smtClean="0"/>
              <a:t>15</a:t>
            </a:fld>
            <a:endParaRPr lang="nl-BE"/>
          </a:p>
        </p:txBody>
      </p:sp>
      <p:pic>
        <p:nvPicPr>
          <p:cNvPr id="13" name="Audio 12">
            <a:hlinkClick r:id="" action="ppaction://media"/>
            <a:extLst>
              <a:ext uri="{FF2B5EF4-FFF2-40B4-BE49-F238E27FC236}">
                <a16:creationId xmlns:a16="http://schemas.microsoft.com/office/drawing/2014/main" id="{02FFC25E-C5CA-7E4C-A51C-4725FEE4B022}"/>
              </a:ext>
            </a:extLst>
          </p:cNvPr>
          <p:cNvPicPr>
            <a:picLocks noChangeAspect="1"/>
          </p:cNvPicPr>
          <p:nvPr>
            <a:audioFile r:link="rId3"/>
            <p:extLst>
              <p:ext uri="{DAA4B4D4-6D71-4841-9C94-3DE7FCFB9230}">
                <p14:media xmlns:p14="http://schemas.microsoft.com/office/powerpoint/2010/main" r:embed="rId2"/>
              </p:ext>
            </p:extLst>
          </p:nvPr>
        </p:nvPicPr>
        <p:blipFill>
          <a:blip r:embed="rId15"/>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895307673"/>
      </p:ext>
    </p:extLst>
  </p:cSld>
  <p:clrMapOvr>
    <a:masterClrMapping/>
  </p:clrMapOvr>
  <mc:AlternateContent xmlns:mc="http://schemas.openxmlformats.org/markup-compatibility/2006" xmlns:p14="http://schemas.microsoft.com/office/powerpoint/2010/main">
    <mc:Choice Requires="p14">
      <p:transition spd="slow" p14:dur="2000" advTm="9815"/>
    </mc:Choice>
    <mc:Fallback xmlns="">
      <p:transition spd="slow" advTm="9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249"/>
                                          </p:stCondLst>
                                        </p:cTn>
                                        <p:tgtEl>
                                          <p:spTgt spid="9"/>
                                        </p:tgtEl>
                                        <p:attrNameLst>
                                          <p:attrName>style.visibility</p:attrName>
                                        </p:attrNameLst>
                                      </p:cBhvr>
                                      <p:to>
                                        <p:strVal val="visible"/>
                                      </p:to>
                                    </p:set>
                                  </p:childTnLst>
                                </p:cTn>
                              </p:par>
                            </p:childTnLst>
                          </p:cTn>
                        </p:par>
                        <p:par>
                          <p:cTn id="14" fill="hold">
                            <p:stCondLst>
                              <p:cond delay="250"/>
                            </p:stCondLst>
                            <p:childTnLst>
                              <p:par>
                                <p:cTn id="15" presetID="1" presetClass="entr" presetSubtype="0" fill="hold" nodeType="afterEffect">
                                  <p:stCondLst>
                                    <p:cond delay="0"/>
                                  </p:stCondLst>
                                  <p:childTnLst>
                                    <p:set>
                                      <p:cBhvr>
                                        <p:cTn id="16" dur="1" fill="hold">
                                          <p:stCondLst>
                                            <p:cond delay="249"/>
                                          </p:stCondLst>
                                        </p:cTn>
                                        <p:tgtEl>
                                          <p:spTgt spid="4"/>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249"/>
                                          </p:stCondLst>
                                        </p:cTn>
                                        <p:tgtEl>
                                          <p:spTgt spid="8"/>
                                        </p:tgtEl>
                                        <p:attrNameLst>
                                          <p:attrName>style.visibility</p:attrName>
                                        </p:attrNameLst>
                                      </p:cBhvr>
                                      <p:to>
                                        <p:strVal val="visible"/>
                                      </p:to>
                                    </p:set>
                                  </p:childTnLst>
                                </p:cTn>
                              </p:par>
                            </p:childTnLst>
                          </p:cTn>
                        </p:par>
                        <p:par>
                          <p:cTn id="20" fill="hold">
                            <p:stCondLst>
                              <p:cond delay="750"/>
                            </p:stCondLst>
                            <p:childTnLst>
                              <p:par>
                                <p:cTn id="21" presetID="1" presetClass="entr" presetSubtype="0" fill="hold" nodeType="afterEffect">
                                  <p:stCondLst>
                                    <p:cond delay="0"/>
                                  </p:stCondLst>
                                  <p:childTnLst>
                                    <p:set>
                                      <p:cBhvr>
                                        <p:cTn id="22" dur="1" fill="hold">
                                          <p:stCondLst>
                                            <p:cond delay="249"/>
                                          </p:stCondLst>
                                        </p:cTn>
                                        <p:tgtEl>
                                          <p:spTgt spid="5"/>
                                        </p:tgtEl>
                                        <p:attrNameLst>
                                          <p:attrName>style.visibility</p:attrName>
                                        </p:attrNameLst>
                                      </p:cBhvr>
                                      <p:to>
                                        <p:strVal val="visible"/>
                                      </p:to>
                                    </p:set>
                                  </p:child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249"/>
                                          </p:stCondLst>
                                        </p:cTn>
                                        <p:tgtEl>
                                          <p:spTgt spid="27"/>
                                        </p:tgtEl>
                                        <p:attrNameLst>
                                          <p:attrName>style.visibility</p:attrName>
                                        </p:attrNameLst>
                                      </p:cBhvr>
                                      <p:to>
                                        <p:strVal val="visible"/>
                                      </p:to>
                                    </p:set>
                                  </p:childTnLst>
                                </p:cTn>
                              </p:par>
                            </p:childTnLst>
                          </p:cTn>
                        </p:par>
                        <p:par>
                          <p:cTn id="26" fill="hold">
                            <p:stCondLst>
                              <p:cond delay="1250"/>
                            </p:stCondLst>
                            <p:childTnLst>
                              <p:par>
                                <p:cTn id="27" presetID="1" presetClass="entr" presetSubtype="0" fill="hold" nodeType="afterEffect">
                                  <p:stCondLst>
                                    <p:cond delay="0"/>
                                  </p:stCondLst>
                                  <p:childTnLst>
                                    <p:set>
                                      <p:cBhvr>
                                        <p:cTn id="28" dur="1" fill="hold">
                                          <p:stCondLst>
                                            <p:cond delay="249"/>
                                          </p:stCondLst>
                                        </p:cTn>
                                        <p:tgtEl>
                                          <p:spTgt spid="16"/>
                                        </p:tgtEl>
                                        <p:attrNameLst>
                                          <p:attrName>style.visibility</p:attrName>
                                        </p:attrNameLst>
                                      </p:cBhvr>
                                      <p:to>
                                        <p:strVal val="visible"/>
                                      </p:to>
                                    </p:set>
                                  </p:childTnLst>
                                </p:cTn>
                              </p:par>
                            </p:childTnLst>
                          </p:cTn>
                        </p:par>
                        <p:par>
                          <p:cTn id="29" fill="hold">
                            <p:stCondLst>
                              <p:cond delay="1500"/>
                            </p:stCondLst>
                            <p:childTnLst>
                              <p:par>
                                <p:cTn id="30" presetID="1" presetClass="entr" presetSubtype="0" fill="hold" nodeType="afterEffect">
                                  <p:stCondLst>
                                    <p:cond delay="0"/>
                                  </p:stCondLst>
                                  <p:childTnLst>
                                    <p:set>
                                      <p:cBhvr>
                                        <p:cTn id="31" dur="1" fill="hold">
                                          <p:stCondLst>
                                            <p:cond delay="249"/>
                                          </p:stCondLst>
                                        </p:cTn>
                                        <p:tgtEl>
                                          <p:spTgt spid="12"/>
                                        </p:tgtEl>
                                        <p:attrNameLst>
                                          <p:attrName>style.visibility</p:attrName>
                                        </p:attrNameLst>
                                      </p:cBhvr>
                                      <p:to>
                                        <p:strVal val="visible"/>
                                      </p:to>
                                    </p:set>
                                  </p:childTnLst>
                                </p:cTn>
                              </p:par>
                            </p:childTnLst>
                          </p:cTn>
                        </p:par>
                        <p:par>
                          <p:cTn id="32" fill="hold">
                            <p:stCondLst>
                              <p:cond delay="1750"/>
                            </p:stCondLst>
                            <p:childTnLst>
                              <p:par>
                                <p:cTn id="33" presetID="1" presetClass="entr" presetSubtype="0" fill="hold" nodeType="afterEffect">
                                  <p:stCondLst>
                                    <p:cond delay="0"/>
                                  </p:stCondLst>
                                  <p:childTnLst>
                                    <p:set>
                                      <p:cBhvr>
                                        <p:cTn id="34" dur="1" fill="hold">
                                          <p:stCondLst>
                                            <p:cond delay="249"/>
                                          </p:stCondLst>
                                        </p:cTn>
                                        <p:tgtEl>
                                          <p:spTgt spid="11"/>
                                        </p:tgtEl>
                                        <p:attrNameLst>
                                          <p:attrName>style.visibility</p:attrName>
                                        </p:attrNameLst>
                                      </p:cBhvr>
                                      <p:to>
                                        <p:strVal val="visible"/>
                                      </p:to>
                                    </p:set>
                                  </p:childTnLst>
                                </p:cTn>
                              </p:par>
                            </p:childTnLst>
                          </p:cTn>
                        </p:par>
                        <p:par>
                          <p:cTn id="35" fill="hold">
                            <p:stCondLst>
                              <p:cond delay="2000"/>
                            </p:stCondLst>
                            <p:childTnLst>
                              <p:par>
                                <p:cTn id="36" presetID="1" presetClass="entr" presetSubtype="0" fill="hold" nodeType="afterEffect">
                                  <p:stCondLst>
                                    <p:cond delay="0"/>
                                  </p:stCondLst>
                                  <p:childTnLst>
                                    <p:set>
                                      <p:cBhvr>
                                        <p:cTn id="37" dur="1" fill="hold">
                                          <p:stCondLst>
                                            <p:cond delay="24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8" fill="hold" display="0">
                  <p:stCondLst>
                    <p:cond delay="indefinite"/>
                  </p:stCondLst>
                  <p:endCondLst>
                    <p:cond evt="onStopAudio" delay="0">
                      <p:tgtEl>
                        <p:sldTgt/>
                      </p:tgtEl>
                    </p:cond>
                  </p:endCondLst>
                </p:cTn>
                <p:tgtEl>
                  <p:spTgt spid="1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latin typeface="Calibri Light" panose="020F0302020204030204" pitchFamily="34" charset="0"/>
                <a:cs typeface="Calibri Light" panose="020F0302020204030204" pitchFamily="34" charset="0"/>
              </a:rPr>
              <a:t>Publicaties extern gevalideerd België</a:t>
            </a:r>
          </a:p>
        </p:txBody>
      </p:sp>
      <p:pic>
        <p:nvPicPr>
          <p:cNvPr id="6" name="Tijdelijke aanduiding voor inhoud 5"/>
          <p:cNvPicPr>
            <a:picLocks noGrp="1" noChangeAspect="1"/>
          </p:cNvPicPr>
          <p:nvPr>
            <p:ph idx="1"/>
          </p:nvPr>
        </p:nvPicPr>
        <p:blipFill rotWithShape="1">
          <a:blip r:embed="rId5"/>
          <a:srcRect l="20730" t="24089" r="23770" b="47091"/>
          <a:stretch/>
        </p:blipFill>
        <p:spPr>
          <a:xfrm>
            <a:off x="278675" y="4920343"/>
            <a:ext cx="4293325" cy="1254034"/>
          </a:xfrm>
          <a:prstGeom prst="rect">
            <a:avLst/>
          </a:prstGeom>
        </p:spPr>
      </p:pic>
      <p:pic>
        <p:nvPicPr>
          <p:cNvPr id="4" name="Afbeelding 3"/>
          <p:cNvPicPr>
            <a:picLocks noChangeAspect="1"/>
          </p:cNvPicPr>
          <p:nvPr/>
        </p:nvPicPr>
        <p:blipFill rotWithShape="1">
          <a:blip r:embed="rId6"/>
          <a:srcRect l="9620" t="22275" r="24285" b="46233"/>
          <a:stretch/>
        </p:blipFill>
        <p:spPr>
          <a:xfrm>
            <a:off x="191589" y="2029222"/>
            <a:ext cx="4223657" cy="1131989"/>
          </a:xfrm>
          <a:prstGeom prst="rect">
            <a:avLst/>
          </a:prstGeom>
        </p:spPr>
      </p:pic>
      <p:pic>
        <p:nvPicPr>
          <p:cNvPr id="5" name="Afbeelding 4"/>
          <p:cNvPicPr>
            <a:picLocks noChangeAspect="1"/>
          </p:cNvPicPr>
          <p:nvPr/>
        </p:nvPicPr>
        <p:blipFill rotWithShape="1">
          <a:blip r:embed="rId7"/>
          <a:srcRect l="7524" t="16519" r="28857" b="43185"/>
          <a:stretch/>
        </p:blipFill>
        <p:spPr>
          <a:xfrm>
            <a:off x="0" y="3282155"/>
            <a:ext cx="3892732" cy="1386931"/>
          </a:xfrm>
          <a:prstGeom prst="rect">
            <a:avLst/>
          </a:prstGeom>
        </p:spPr>
      </p:pic>
      <p:pic>
        <p:nvPicPr>
          <p:cNvPr id="7" name="Afbeelding 6"/>
          <p:cNvPicPr>
            <a:picLocks noChangeAspect="1"/>
          </p:cNvPicPr>
          <p:nvPr/>
        </p:nvPicPr>
        <p:blipFill rotWithShape="1">
          <a:blip r:embed="rId8"/>
          <a:srcRect l="4762" t="17704" r="31238" b="28116"/>
          <a:stretch/>
        </p:blipFill>
        <p:spPr>
          <a:xfrm>
            <a:off x="5242561" y="1690689"/>
            <a:ext cx="3635934" cy="1731397"/>
          </a:xfrm>
          <a:prstGeom prst="rect">
            <a:avLst/>
          </a:prstGeom>
        </p:spPr>
      </p:pic>
      <p:pic>
        <p:nvPicPr>
          <p:cNvPr id="8" name="Afbeelding 7"/>
          <p:cNvPicPr>
            <a:picLocks noChangeAspect="1"/>
          </p:cNvPicPr>
          <p:nvPr/>
        </p:nvPicPr>
        <p:blipFill rotWithShape="1">
          <a:blip r:embed="rId9"/>
          <a:srcRect l="6190" t="31079" r="29143" b="17789"/>
          <a:stretch/>
        </p:blipFill>
        <p:spPr>
          <a:xfrm>
            <a:off x="5434148" y="3815983"/>
            <a:ext cx="3317965" cy="1475737"/>
          </a:xfrm>
          <a:prstGeom prst="rect">
            <a:avLst/>
          </a:prstGeom>
        </p:spPr>
      </p:pic>
      <p:pic>
        <p:nvPicPr>
          <p:cNvPr id="9" name="Afbeelding 8"/>
          <p:cNvPicPr>
            <a:picLocks noChangeAspect="1"/>
          </p:cNvPicPr>
          <p:nvPr/>
        </p:nvPicPr>
        <p:blipFill rotWithShape="1">
          <a:blip r:embed="rId10"/>
          <a:srcRect l="8571" t="26677" r="24761" b="28963"/>
          <a:stretch/>
        </p:blipFill>
        <p:spPr>
          <a:xfrm>
            <a:off x="5050971" y="5302897"/>
            <a:ext cx="3701142" cy="1385285"/>
          </a:xfrm>
          <a:prstGeom prst="rect">
            <a:avLst/>
          </a:prstGeom>
        </p:spPr>
      </p:pic>
      <p:pic>
        <p:nvPicPr>
          <p:cNvPr id="10" name="Afbeelding 9"/>
          <p:cNvPicPr>
            <a:picLocks noChangeAspect="1"/>
          </p:cNvPicPr>
          <p:nvPr/>
        </p:nvPicPr>
        <p:blipFill rotWithShape="1">
          <a:blip r:embed="rId11"/>
          <a:srcRect l="36571" t="21090" r="18191" b="54529"/>
          <a:stretch/>
        </p:blipFill>
        <p:spPr>
          <a:xfrm>
            <a:off x="2612571" y="4847702"/>
            <a:ext cx="4136572" cy="1254035"/>
          </a:xfrm>
          <a:prstGeom prst="rect">
            <a:avLst/>
          </a:prstGeom>
        </p:spPr>
      </p:pic>
      <p:pic>
        <p:nvPicPr>
          <p:cNvPr id="11" name="Afbeelding 10"/>
          <p:cNvPicPr>
            <a:picLocks noChangeAspect="1"/>
          </p:cNvPicPr>
          <p:nvPr/>
        </p:nvPicPr>
        <p:blipFill rotWithShape="1">
          <a:blip r:embed="rId12"/>
          <a:srcRect l="41714" t="20752" r="23047" b="54698"/>
          <a:stretch/>
        </p:blipFill>
        <p:spPr>
          <a:xfrm>
            <a:off x="3261360" y="3243393"/>
            <a:ext cx="3222172" cy="1262743"/>
          </a:xfrm>
          <a:prstGeom prst="rect">
            <a:avLst/>
          </a:prstGeom>
        </p:spPr>
      </p:pic>
      <p:sp>
        <p:nvSpPr>
          <p:cNvPr id="3" name="Tijdelijke aanduiding voor dianummer 2">
            <a:extLst>
              <a:ext uri="{FF2B5EF4-FFF2-40B4-BE49-F238E27FC236}">
                <a16:creationId xmlns:a16="http://schemas.microsoft.com/office/drawing/2014/main" id="{CF36DDE7-52C6-D04A-527F-3C93B9A5F823}"/>
              </a:ext>
            </a:extLst>
          </p:cNvPr>
          <p:cNvSpPr>
            <a:spLocks noGrp="1"/>
          </p:cNvSpPr>
          <p:nvPr>
            <p:ph type="sldNum" sz="quarter" idx="12"/>
          </p:nvPr>
        </p:nvSpPr>
        <p:spPr/>
        <p:txBody>
          <a:bodyPr/>
          <a:lstStyle/>
          <a:p>
            <a:fld id="{2AEC867E-F275-450B-9A68-FAE22BE29777}" type="slidenum">
              <a:rPr lang="nl-BE" smtClean="0"/>
              <a:t>16</a:t>
            </a:fld>
            <a:endParaRPr lang="nl-BE"/>
          </a:p>
        </p:txBody>
      </p:sp>
      <p:pic>
        <p:nvPicPr>
          <p:cNvPr id="18" name="Audio 17">
            <a:hlinkClick r:id="" action="ppaction://media"/>
            <a:extLst>
              <a:ext uri="{FF2B5EF4-FFF2-40B4-BE49-F238E27FC236}">
                <a16:creationId xmlns:a16="http://schemas.microsoft.com/office/drawing/2014/main" id="{F42D0361-624B-20C2-B1F4-41EFF3F2527D}"/>
              </a:ext>
            </a:extLst>
          </p:cNvPr>
          <p:cNvPicPr>
            <a:picLocks noChangeAspect="1"/>
          </p:cNvPicPr>
          <p:nvPr>
            <a:audioFile r:link="rId3"/>
            <p:extLst>
              <p:ext uri="{DAA4B4D4-6D71-4841-9C94-3DE7FCFB9230}">
                <p14:media xmlns:p14="http://schemas.microsoft.com/office/powerpoint/2010/main" r:embed="rId2"/>
              </p:ext>
            </p:extLst>
          </p:nvPr>
        </p:nvPicPr>
        <p:blipFill>
          <a:blip r:embed="rId13"/>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523862595"/>
      </p:ext>
    </p:extLst>
  </p:cSld>
  <p:clrMapOvr>
    <a:masterClrMapping/>
  </p:clrMapOvr>
  <mc:AlternateContent xmlns:mc="http://schemas.openxmlformats.org/markup-compatibility/2006" xmlns:p14="http://schemas.microsoft.com/office/powerpoint/2010/main">
    <mc:Choice Requires="p14">
      <p:transition spd="slow" p14:dur="2000" advTm="8309"/>
    </mc:Choice>
    <mc:Fallback xmlns="">
      <p:transition spd="slow" advTm="83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249"/>
                                          </p:stCondLst>
                                        </p:cTn>
                                        <p:tgtEl>
                                          <p:spTgt spid="5"/>
                                        </p:tgtEl>
                                        <p:attrNameLst>
                                          <p:attrName>style.visibility</p:attrName>
                                        </p:attrNameLst>
                                      </p:cBhvr>
                                      <p:to>
                                        <p:strVal val="visible"/>
                                      </p:to>
                                    </p:set>
                                  </p:childTnLst>
                                </p:cTn>
                              </p:par>
                            </p:childTnLst>
                          </p:cTn>
                        </p:par>
                        <p:par>
                          <p:cTn id="14" fill="hold">
                            <p:stCondLst>
                              <p:cond delay="250"/>
                            </p:stCondLst>
                            <p:childTnLst>
                              <p:par>
                                <p:cTn id="15" presetID="1" presetClass="entr" presetSubtype="0" fill="hold" nodeType="afterEffect">
                                  <p:stCondLst>
                                    <p:cond delay="0"/>
                                  </p:stCondLst>
                                  <p:childTnLst>
                                    <p:set>
                                      <p:cBhvr>
                                        <p:cTn id="16" dur="1" fill="hold">
                                          <p:stCondLst>
                                            <p:cond delay="249"/>
                                          </p:stCondLst>
                                        </p:cTn>
                                        <p:tgtEl>
                                          <p:spTgt spid="6"/>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249"/>
                                          </p:stCondLst>
                                        </p:cTn>
                                        <p:tgtEl>
                                          <p:spTgt spid="7"/>
                                        </p:tgtEl>
                                        <p:attrNameLst>
                                          <p:attrName>style.visibility</p:attrName>
                                        </p:attrNameLst>
                                      </p:cBhvr>
                                      <p:to>
                                        <p:strVal val="visible"/>
                                      </p:to>
                                    </p:set>
                                  </p:childTnLst>
                                </p:cTn>
                              </p:par>
                            </p:childTnLst>
                          </p:cTn>
                        </p:par>
                        <p:par>
                          <p:cTn id="20" fill="hold">
                            <p:stCondLst>
                              <p:cond delay="750"/>
                            </p:stCondLst>
                            <p:childTnLst>
                              <p:par>
                                <p:cTn id="21" presetID="1" presetClass="entr" presetSubtype="0" fill="hold" nodeType="afterEffect">
                                  <p:stCondLst>
                                    <p:cond delay="0"/>
                                  </p:stCondLst>
                                  <p:childTnLst>
                                    <p:set>
                                      <p:cBhvr>
                                        <p:cTn id="22" dur="1" fill="hold">
                                          <p:stCondLst>
                                            <p:cond delay="249"/>
                                          </p:stCondLst>
                                        </p:cTn>
                                        <p:tgtEl>
                                          <p:spTgt spid="8"/>
                                        </p:tgtEl>
                                        <p:attrNameLst>
                                          <p:attrName>style.visibility</p:attrName>
                                        </p:attrNameLst>
                                      </p:cBhvr>
                                      <p:to>
                                        <p:strVal val="visible"/>
                                      </p:to>
                                    </p:set>
                                  </p:child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249"/>
                                          </p:stCondLst>
                                        </p:cTn>
                                        <p:tgtEl>
                                          <p:spTgt spid="9"/>
                                        </p:tgtEl>
                                        <p:attrNameLst>
                                          <p:attrName>style.visibility</p:attrName>
                                        </p:attrNameLst>
                                      </p:cBhvr>
                                      <p:to>
                                        <p:strVal val="visible"/>
                                      </p:to>
                                    </p:set>
                                  </p:childTnLst>
                                </p:cTn>
                              </p:par>
                            </p:childTnLst>
                          </p:cTn>
                        </p:par>
                        <p:par>
                          <p:cTn id="26" fill="hold">
                            <p:stCondLst>
                              <p:cond delay="1250"/>
                            </p:stCondLst>
                            <p:childTnLst>
                              <p:par>
                                <p:cTn id="27" presetID="1" presetClass="entr" presetSubtype="0" fill="hold" nodeType="afterEffect">
                                  <p:stCondLst>
                                    <p:cond delay="0"/>
                                  </p:stCondLst>
                                  <p:childTnLst>
                                    <p:set>
                                      <p:cBhvr>
                                        <p:cTn id="28" dur="1" fill="hold">
                                          <p:stCondLst>
                                            <p:cond delay="249"/>
                                          </p:stCondLst>
                                        </p:cTn>
                                        <p:tgtEl>
                                          <p:spTgt spid="10"/>
                                        </p:tgtEl>
                                        <p:attrNameLst>
                                          <p:attrName>style.visibility</p:attrName>
                                        </p:attrNameLst>
                                      </p:cBhvr>
                                      <p:to>
                                        <p:strVal val="visible"/>
                                      </p:to>
                                    </p:set>
                                  </p:childTnLst>
                                </p:cTn>
                              </p:par>
                            </p:childTnLst>
                          </p:cTn>
                        </p:par>
                        <p:par>
                          <p:cTn id="29" fill="hold">
                            <p:stCondLst>
                              <p:cond delay="1500"/>
                            </p:stCondLst>
                            <p:childTnLst>
                              <p:par>
                                <p:cTn id="30" presetID="1" presetClass="entr" presetSubtype="0" fill="hold" nodeType="afterEffect">
                                  <p:stCondLst>
                                    <p:cond delay="0"/>
                                  </p:stCondLst>
                                  <p:childTnLst>
                                    <p:set>
                                      <p:cBhvr>
                                        <p:cTn id="31" dur="1" fill="hold">
                                          <p:stCondLst>
                                            <p:cond delay="24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1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dirty="0">
                <a:latin typeface="Calibri Light" panose="020F0302020204030204" pitchFamily="34" charset="0"/>
                <a:cs typeface="Calibri Light" panose="020F0302020204030204" pitchFamily="34" charset="0"/>
              </a:rPr>
              <a:t>Studies in gevangenis populaties</a:t>
            </a:r>
          </a:p>
        </p:txBody>
      </p:sp>
      <p:pic>
        <p:nvPicPr>
          <p:cNvPr id="8" name="Afbeelding 7"/>
          <p:cNvPicPr>
            <a:picLocks noChangeAspect="1"/>
          </p:cNvPicPr>
          <p:nvPr/>
        </p:nvPicPr>
        <p:blipFill rotWithShape="1">
          <a:blip r:embed="rId4"/>
          <a:srcRect l="37159" t="18081" r="17614" b="45151"/>
          <a:stretch/>
        </p:blipFill>
        <p:spPr>
          <a:xfrm>
            <a:off x="4783233" y="3317386"/>
            <a:ext cx="3418609" cy="1563284"/>
          </a:xfrm>
          <a:prstGeom prst="rect">
            <a:avLst/>
          </a:prstGeom>
        </p:spPr>
      </p:pic>
      <p:pic>
        <p:nvPicPr>
          <p:cNvPr id="9" name="Afbeelding 8"/>
          <p:cNvPicPr>
            <a:picLocks noChangeAspect="1"/>
          </p:cNvPicPr>
          <p:nvPr/>
        </p:nvPicPr>
        <p:blipFill rotWithShape="1">
          <a:blip r:embed="rId5"/>
          <a:srcRect l="35568" t="18282" r="17045" b="33435"/>
          <a:stretch/>
        </p:blipFill>
        <p:spPr>
          <a:xfrm>
            <a:off x="6291693" y="1405656"/>
            <a:ext cx="2649681" cy="1518643"/>
          </a:xfrm>
          <a:prstGeom prst="rect">
            <a:avLst/>
          </a:prstGeom>
        </p:spPr>
      </p:pic>
      <p:pic>
        <p:nvPicPr>
          <p:cNvPr id="13" name="Afbeelding 12"/>
          <p:cNvPicPr>
            <a:picLocks noChangeAspect="1"/>
          </p:cNvPicPr>
          <p:nvPr/>
        </p:nvPicPr>
        <p:blipFill rotWithShape="1">
          <a:blip r:embed="rId6"/>
          <a:srcRect l="37386" t="17273" r="17841" b="38485"/>
          <a:stretch/>
        </p:blipFill>
        <p:spPr>
          <a:xfrm>
            <a:off x="202626" y="1541656"/>
            <a:ext cx="3279630" cy="1822942"/>
          </a:xfrm>
          <a:prstGeom prst="rect">
            <a:avLst/>
          </a:prstGeom>
        </p:spPr>
      </p:pic>
      <p:pic>
        <p:nvPicPr>
          <p:cNvPr id="18" name="Afbeelding 17"/>
          <p:cNvPicPr>
            <a:picLocks noChangeAspect="1"/>
          </p:cNvPicPr>
          <p:nvPr/>
        </p:nvPicPr>
        <p:blipFill rotWithShape="1">
          <a:blip r:embed="rId7"/>
          <a:srcRect l="39319" t="16667" r="17045" b="54041"/>
          <a:stretch/>
        </p:blipFill>
        <p:spPr>
          <a:xfrm>
            <a:off x="3637100" y="1889964"/>
            <a:ext cx="2919281" cy="1102333"/>
          </a:xfrm>
          <a:prstGeom prst="rect">
            <a:avLst/>
          </a:prstGeom>
        </p:spPr>
      </p:pic>
      <p:pic>
        <p:nvPicPr>
          <p:cNvPr id="26" name="Afbeelding 25"/>
          <p:cNvPicPr>
            <a:picLocks noChangeAspect="1"/>
          </p:cNvPicPr>
          <p:nvPr/>
        </p:nvPicPr>
        <p:blipFill rotWithShape="1">
          <a:blip r:embed="rId8"/>
          <a:srcRect l="37273" t="20304" r="17727" b="53636"/>
          <a:stretch/>
        </p:blipFill>
        <p:spPr>
          <a:xfrm>
            <a:off x="154567" y="3326203"/>
            <a:ext cx="4114800" cy="1340428"/>
          </a:xfrm>
          <a:prstGeom prst="rect">
            <a:avLst/>
          </a:prstGeom>
        </p:spPr>
      </p:pic>
      <p:pic>
        <p:nvPicPr>
          <p:cNvPr id="28" name="Afbeelding 27"/>
          <p:cNvPicPr>
            <a:picLocks noChangeAspect="1"/>
          </p:cNvPicPr>
          <p:nvPr/>
        </p:nvPicPr>
        <p:blipFill rotWithShape="1">
          <a:blip r:embed="rId9"/>
          <a:srcRect l="4762" t="17704" r="31238" b="28116"/>
          <a:stretch/>
        </p:blipFill>
        <p:spPr>
          <a:xfrm>
            <a:off x="154567" y="4776844"/>
            <a:ext cx="3635934" cy="1731397"/>
          </a:xfrm>
          <a:prstGeom prst="rect">
            <a:avLst/>
          </a:prstGeom>
        </p:spPr>
      </p:pic>
      <p:pic>
        <p:nvPicPr>
          <p:cNvPr id="29" name="Tijdelijke aanduiding voor inhoud 5"/>
          <p:cNvPicPr>
            <a:picLocks noGrp="1" noChangeAspect="1"/>
          </p:cNvPicPr>
          <p:nvPr>
            <p:ph idx="1"/>
          </p:nvPr>
        </p:nvPicPr>
        <p:blipFill rotWithShape="1">
          <a:blip r:embed="rId10"/>
          <a:srcRect l="20730" t="24089" r="23770" b="47091"/>
          <a:stretch/>
        </p:blipFill>
        <p:spPr>
          <a:xfrm>
            <a:off x="4409718" y="5108452"/>
            <a:ext cx="4293325" cy="1254034"/>
          </a:xfrm>
          <a:prstGeom prst="rect">
            <a:avLst/>
          </a:prstGeom>
        </p:spPr>
      </p:pic>
      <p:sp>
        <p:nvSpPr>
          <p:cNvPr id="3" name="Tijdelijke aanduiding voor dianummer 2">
            <a:extLst>
              <a:ext uri="{FF2B5EF4-FFF2-40B4-BE49-F238E27FC236}">
                <a16:creationId xmlns:a16="http://schemas.microsoft.com/office/drawing/2014/main" id="{8EFF69D2-7138-ADEC-F98D-DBE437588D44}"/>
              </a:ext>
            </a:extLst>
          </p:cNvPr>
          <p:cNvSpPr>
            <a:spLocks noGrp="1"/>
          </p:cNvSpPr>
          <p:nvPr>
            <p:ph type="sldNum" sz="quarter" idx="12"/>
          </p:nvPr>
        </p:nvSpPr>
        <p:spPr/>
        <p:txBody>
          <a:bodyPr/>
          <a:lstStyle/>
          <a:p>
            <a:fld id="{2AEC867E-F275-450B-9A68-FAE22BE29777}" type="slidenum">
              <a:rPr lang="nl-BE" smtClean="0"/>
              <a:t>17</a:t>
            </a:fld>
            <a:endParaRPr lang="nl-BE"/>
          </a:p>
        </p:txBody>
      </p:sp>
      <p:pic>
        <p:nvPicPr>
          <p:cNvPr id="16" name="Audio 15">
            <a:hlinkClick r:id="" action="ppaction://media"/>
            <a:extLst>
              <a:ext uri="{FF2B5EF4-FFF2-40B4-BE49-F238E27FC236}">
                <a16:creationId xmlns:a16="http://schemas.microsoft.com/office/drawing/2014/main" id="{970A44F8-367E-6005-B1CF-902FAC884D76}"/>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29590414"/>
      </p:ext>
    </p:extLst>
  </p:cSld>
  <p:clrMapOvr>
    <a:masterClrMapping/>
  </p:clrMapOvr>
  <mc:AlternateContent xmlns:mc="http://schemas.openxmlformats.org/markup-compatibility/2006" xmlns:p14="http://schemas.microsoft.com/office/powerpoint/2010/main">
    <mc:Choice Requires="p14">
      <p:transition spd="slow" p14:dur="2000" advTm="8346"/>
    </mc:Choice>
    <mc:Fallback xmlns="">
      <p:transition spd="slow" advTm="83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249"/>
                                          </p:stCondLst>
                                        </p:cTn>
                                        <p:tgtEl>
                                          <p:spTgt spid="28"/>
                                        </p:tgtEl>
                                        <p:attrNameLst>
                                          <p:attrName>style.visibility</p:attrName>
                                        </p:attrNameLst>
                                      </p:cBhvr>
                                      <p:to>
                                        <p:strVal val="visible"/>
                                      </p:to>
                                    </p:set>
                                  </p:childTnLst>
                                </p:cTn>
                              </p:par>
                            </p:childTnLst>
                          </p:cTn>
                        </p:par>
                        <p:par>
                          <p:cTn id="10" fill="hold">
                            <p:stCondLst>
                              <p:cond delay="250"/>
                            </p:stCondLst>
                            <p:childTnLst>
                              <p:par>
                                <p:cTn id="11" presetID="1" presetClass="entr" presetSubtype="0" fill="hold" nodeType="afterEffect">
                                  <p:stCondLst>
                                    <p:cond delay="0"/>
                                  </p:stCondLst>
                                  <p:childTnLst>
                                    <p:set>
                                      <p:cBhvr>
                                        <p:cTn id="12" dur="1" fill="hold">
                                          <p:stCondLst>
                                            <p:cond delay="249"/>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1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STUDIES </a:t>
            </a:r>
            <a:r>
              <a:rPr lang="nl-BE" dirty="0" err="1">
                <a:latin typeface="Calibri Light" panose="020F0302020204030204" pitchFamily="34" charset="0"/>
                <a:cs typeface="Calibri Light" panose="020F0302020204030204" pitchFamily="34" charset="0"/>
              </a:rPr>
              <a:t>KeFOR</a:t>
            </a:r>
            <a:endParaRPr lang="nl-BE" dirty="0">
              <a:latin typeface="Calibri Light" panose="020F0302020204030204" pitchFamily="34" charset="0"/>
              <a:cs typeface="Calibri Light" panose="020F0302020204030204" pitchFamily="34" charset="0"/>
            </a:endParaRPr>
          </a:p>
        </p:txBody>
      </p:sp>
      <p:graphicFrame>
        <p:nvGraphicFramePr>
          <p:cNvPr id="8" name="Tabel 7"/>
          <p:cNvGraphicFramePr>
            <a:graphicFrameLocks noGrp="1"/>
          </p:cNvGraphicFramePr>
          <p:nvPr>
            <p:extLst>
              <p:ext uri="{D42A27DB-BD31-4B8C-83A1-F6EECF244321}">
                <p14:modId xmlns:p14="http://schemas.microsoft.com/office/powerpoint/2010/main" val="1127481655"/>
              </p:ext>
            </p:extLst>
          </p:nvPr>
        </p:nvGraphicFramePr>
        <p:xfrm>
          <a:off x="628650" y="1441828"/>
          <a:ext cx="8058150" cy="4313157"/>
        </p:xfrm>
        <a:graphic>
          <a:graphicData uri="http://schemas.openxmlformats.org/drawingml/2006/table">
            <a:tbl>
              <a:tblPr firstRow="1" bandRow="1">
                <a:tableStyleId>{69012ECD-51FC-41F1-AA8D-1B2483CD663E}</a:tableStyleId>
              </a:tblPr>
              <a:tblGrid>
                <a:gridCol w="1343025">
                  <a:extLst>
                    <a:ext uri="{9D8B030D-6E8A-4147-A177-3AD203B41FA5}">
                      <a16:colId xmlns:a16="http://schemas.microsoft.com/office/drawing/2014/main" val="20000"/>
                    </a:ext>
                  </a:extLst>
                </a:gridCol>
                <a:gridCol w="1343025">
                  <a:extLst>
                    <a:ext uri="{9D8B030D-6E8A-4147-A177-3AD203B41FA5}">
                      <a16:colId xmlns:a16="http://schemas.microsoft.com/office/drawing/2014/main" val="20001"/>
                    </a:ext>
                  </a:extLst>
                </a:gridCol>
                <a:gridCol w="1343025">
                  <a:extLst>
                    <a:ext uri="{9D8B030D-6E8A-4147-A177-3AD203B41FA5}">
                      <a16:colId xmlns:a16="http://schemas.microsoft.com/office/drawing/2014/main" val="20002"/>
                    </a:ext>
                  </a:extLst>
                </a:gridCol>
                <a:gridCol w="1343025">
                  <a:extLst>
                    <a:ext uri="{9D8B030D-6E8A-4147-A177-3AD203B41FA5}">
                      <a16:colId xmlns:a16="http://schemas.microsoft.com/office/drawing/2014/main" val="20003"/>
                    </a:ext>
                  </a:extLst>
                </a:gridCol>
                <a:gridCol w="1343025">
                  <a:extLst>
                    <a:ext uri="{9D8B030D-6E8A-4147-A177-3AD203B41FA5}">
                      <a16:colId xmlns:a16="http://schemas.microsoft.com/office/drawing/2014/main" val="20004"/>
                    </a:ext>
                  </a:extLst>
                </a:gridCol>
                <a:gridCol w="1343025">
                  <a:extLst>
                    <a:ext uri="{9D8B030D-6E8A-4147-A177-3AD203B41FA5}">
                      <a16:colId xmlns:a16="http://schemas.microsoft.com/office/drawing/2014/main" val="4192724377"/>
                    </a:ext>
                  </a:extLst>
                </a:gridCol>
              </a:tblGrid>
              <a:tr h="488170">
                <a:tc>
                  <a:txBody>
                    <a:bodyPr/>
                    <a:lstStyle/>
                    <a:p>
                      <a:pPr algn="ctr"/>
                      <a:r>
                        <a:rPr lang="nl-BE" sz="2400" noProof="0" dirty="0"/>
                        <a:t>Studie 1</a:t>
                      </a:r>
                    </a:p>
                  </a:txBody>
                  <a:tcPr>
                    <a:solidFill>
                      <a:srgbClr val="DCC4EE"/>
                    </a:solidFill>
                  </a:tcPr>
                </a:tc>
                <a:tc>
                  <a:txBody>
                    <a:bodyPr/>
                    <a:lstStyle/>
                    <a:p>
                      <a:pPr algn="ctr"/>
                      <a:r>
                        <a:rPr lang="nl-BE" sz="2400" noProof="0"/>
                        <a:t>Studie</a:t>
                      </a:r>
                      <a:r>
                        <a:rPr lang="nl-BE" sz="2400" baseline="0" noProof="0"/>
                        <a:t> 2</a:t>
                      </a:r>
                      <a:endParaRPr lang="nl-BE" sz="2400" noProof="0"/>
                    </a:p>
                  </a:txBody>
                  <a:tcPr>
                    <a:solidFill>
                      <a:schemeClr val="accent1">
                        <a:lumMod val="40000"/>
                        <a:lumOff val="60000"/>
                      </a:schemeClr>
                    </a:solidFill>
                  </a:tcPr>
                </a:tc>
                <a:tc>
                  <a:txBody>
                    <a:bodyPr/>
                    <a:lstStyle/>
                    <a:p>
                      <a:pPr algn="ctr"/>
                      <a:r>
                        <a:rPr lang="nl-BE" sz="2400" noProof="0"/>
                        <a:t>Studie 3</a:t>
                      </a:r>
                    </a:p>
                  </a:txBody>
                  <a:tcPr>
                    <a:solidFill>
                      <a:schemeClr val="accent6">
                        <a:lumMod val="40000"/>
                        <a:lumOff val="60000"/>
                      </a:schemeClr>
                    </a:solidFill>
                  </a:tcPr>
                </a:tc>
                <a:tc>
                  <a:txBody>
                    <a:bodyPr/>
                    <a:lstStyle/>
                    <a:p>
                      <a:pPr algn="ctr"/>
                      <a:r>
                        <a:rPr lang="nl-BE" sz="2400" noProof="0"/>
                        <a:t>Studie 4</a:t>
                      </a:r>
                    </a:p>
                  </a:txBody>
                  <a:tcPr>
                    <a:solidFill>
                      <a:schemeClr val="accent2">
                        <a:lumMod val="40000"/>
                        <a:lumOff val="60000"/>
                      </a:schemeClr>
                    </a:solidFill>
                  </a:tcPr>
                </a:tc>
                <a:tc>
                  <a:txBody>
                    <a:bodyPr/>
                    <a:lstStyle/>
                    <a:p>
                      <a:pPr algn="ctr"/>
                      <a:r>
                        <a:rPr lang="nl-BE" sz="2400" noProof="0" dirty="0"/>
                        <a:t>Studie 5</a:t>
                      </a:r>
                    </a:p>
                  </a:txBody>
                  <a:tcPr>
                    <a:solidFill>
                      <a:schemeClr val="accent4">
                        <a:lumMod val="40000"/>
                        <a:lumOff val="60000"/>
                      </a:schemeClr>
                    </a:solidFill>
                  </a:tcPr>
                </a:tc>
                <a:tc>
                  <a:txBody>
                    <a:bodyPr/>
                    <a:lstStyle/>
                    <a:p>
                      <a:pPr algn="ctr"/>
                      <a:r>
                        <a:rPr lang="nl-BE" sz="2400" noProof="0" dirty="0"/>
                        <a:t>Studie 6</a:t>
                      </a:r>
                    </a:p>
                  </a:txBody>
                  <a:tcPr>
                    <a:solidFill>
                      <a:schemeClr val="accent3">
                        <a:lumMod val="40000"/>
                        <a:lumOff val="60000"/>
                      </a:schemeClr>
                    </a:solidFill>
                  </a:tcPr>
                </a:tc>
                <a:extLst>
                  <a:ext uri="{0D108BD9-81ED-4DB2-BD59-A6C34878D82A}">
                    <a16:rowId xmlns:a16="http://schemas.microsoft.com/office/drawing/2014/main" val="10000"/>
                  </a:ext>
                </a:extLst>
              </a:tr>
              <a:tr h="8425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noProof="0" dirty="0">
                          <a:latin typeface="+mj-lt"/>
                        </a:rPr>
                        <a:t>Piloot studie toepasbaarheid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noProof="0" dirty="0">
                          <a:latin typeface="+mj-lt"/>
                        </a:rPr>
                        <a:t>Psychometrische eigenschappen</a:t>
                      </a:r>
                    </a:p>
                  </a:txBody>
                  <a:tcPr/>
                </a:tc>
                <a:tc>
                  <a:txBody>
                    <a:bodyPr/>
                    <a:lstStyle/>
                    <a:p>
                      <a:pPr algn="ctr"/>
                      <a:r>
                        <a:rPr lang="nl-BE" sz="1600" noProof="0" dirty="0">
                          <a:latin typeface="+mj-lt"/>
                        </a:rPr>
                        <a:t>Transfers</a:t>
                      </a:r>
                    </a:p>
                  </a:txBody>
                  <a:tcPr/>
                </a:tc>
                <a:tc>
                  <a:txBody>
                    <a:bodyPr/>
                    <a:lstStyle/>
                    <a:p>
                      <a:pPr algn="ctr"/>
                      <a:r>
                        <a:rPr lang="nl-BE" sz="1600" noProof="0">
                          <a:latin typeface="+mj-lt"/>
                        </a:rPr>
                        <a:t>Drop-out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noProof="0" dirty="0">
                          <a:latin typeface="+mj-lt"/>
                        </a:rPr>
                        <a:t>Piloot studie </a:t>
                      </a:r>
                      <a:r>
                        <a:rPr lang="nl-BE" sz="1600" noProof="0" dirty="0" err="1">
                          <a:latin typeface="+mj-lt"/>
                        </a:rPr>
                        <a:t>toepas-baarheid</a:t>
                      </a:r>
                      <a:endParaRPr lang="nl-BE" sz="1600" kern="1200" noProof="0" dirty="0">
                        <a:solidFill>
                          <a:schemeClr val="tx1"/>
                        </a:solidFill>
                        <a:latin typeface="+mj-lt"/>
                        <a:ea typeface="+mn-ea"/>
                        <a:cs typeface="+mn-cs"/>
                      </a:endParaRPr>
                    </a:p>
                  </a:txBody>
                  <a:tcPr/>
                </a:tc>
                <a:tc>
                  <a:txBody>
                    <a:bodyPr/>
                    <a:lstStyle/>
                    <a:p>
                      <a:pPr algn="ctr"/>
                      <a:r>
                        <a:rPr lang="nl-BE" sz="1600" kern="1200" noProof="0" dirty="0">
                          <a:solidFill>
                            <a:schemeClr val="tx1"/>
                          </a:solidFill>
                          <a:latin typeface="+mj-lt"/>
                          <a:ea typeface="+mn-ea"/>
                          <a:cs typeface="+mn-cs"/>
                        </a:rPr>
                        <a:t>Aanpassing SR</a:t>
                      </a:r>
                    </a:p>
                  </a:txBody>
                  <a:tcPr marL="95127" marR="95127" marT="47564" marB="47564"/>
                </a:tc>
                <a:extLst>
                  <a:ext uri="{0D108BD9-81ED-4DB2-BD59-A6C34878D82A}">
                    <a16:rowId xmlns:a16="http://schemas.microsoft.com/office/drawing/2014/main" val="10001"/>
                  </a:ext>
                </a:extLst>
              </a:tr>
              <a:tr h="136599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baseline="0" noProof="0">
                          <a:latin typeface="+mj-lt"/>
                        </a:rPr>
                        <a:t>Mannelijke MSU geinterneerden</a:t>
                      </a:r>
                      <a:r>
                        <a:rPr lang="nl-BE" sz="1600" noProof="0">
                          <a:latin typeface="+mj-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noProof="0">
                          <a:latin typeface="+mj-lt"/>
                        </a:rPr>
                        <a:t>(n= 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noProof="0" dirty="0">
                          <a:latin typeface="+mj-lt"/>
                        </a:rPr>
                        <a:t>Mannelijke geïnterneerden in gevangenis</a:t>
                      </a:r>
                      <a:endParaRPr lang="nl-BE" sz="1600" baseline="0" noProof="0" dirty="0">
                        <a:latin typeface="+mj-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kern="1200" noProof="0" dirty="0">
                          <a:solidFill>
                            <a:schemeClr val="tx1"/>
                          </a:solidFill>
                          <a:latin typeface="+mj-lt"/>
                          <a:ea typeface="+mn-ea"/>
                          <a:cs typeface="+mn-cs"/>
                        </a:rPr>
                        <a:t>(n= 100)</a:t>
                      </a:r>
                      <a:endParaRPr lang="nl-BE" sz="1600" noProof="0" dirty="0">
                        <a:latin typeface="+mj-lt"/>
                      </a:endParaRPr>
                    </a:p>
                    <a:p>
                      <a:pPr algn="ctr"/>
                      <a:endParaRPr lang="nl-BE" sz="1600" noProof="0" dirty="0">
                        <a:latin typeface="+mj-lt"/>
                      </a:endParaRPr>
                    </a:p>
                  </a:txBody>
                  <a:tcPr/>
                </a:tc>
                <a:tc>
                  <a:txBody>
                    <a:bodyPr/>
                    <a:lstStyle/>
                    <a:p>
                      <a:pPr algn="ctr">
                        <a:lnSpc>
                          <a:spcPct val="100000"/>
                        </a:lnSpc>
                      </a:pPr>
                      <a:r>
                        <a:rPr lang="nl-BE" sz="1600" noProof="0" dirty="0">
                          <a:latin typeface="+mj-lt"/>
                        </a:rPr>
                        <a:t>MSU (n=44) </a:t>
                      </a:r>
                    </a:p>
                    <a:p>
                      <a:pPr algn="ctr">
                        <a:lnSpc>
                          <a:spcPct val="100000"/>
                        </a:lnSpc>
                      </a:pPr>
                      <a:r>
                        <a:rPr lang="nl-BE" sz="1600" noProof="0" dirty="0">
                          <a:latin typeface="+mj-lt"/>
                        </a:rPr>
                        <a:t>FPC (n=40)</a:t>
                      </a:r>
                    </a:p>
                    <a:p>
                      <a:pPr algn="ctr"/>
                      <a:endParaRPr lang="nl-BE" sz="1600" noProof="0" dirty="0">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kern="1200" baseline="0" noProof="0" dirty="0">
                          <a:solidFill>
                            <a:schemeClr val="tx1"/>
                          </a:solidFill>
                          <a:latin typeface="+mn-lt"/>
                          <a:ea typeface="+mn-ea"/>
                          <a:cs typeface="+mn-cs"/>
                        </a:rPr>
                        <a:t>Mannelijke MSU geïnterneerden</a:t>
                      </a:r>
                      <a:r>
                        <a:rPr lang="nl-BE" sz="1600" kern="1200" noProof="0" dirty="0">
                          <a:solidFill>
                            <a:schemeClr val="tx1"/>
                          </a:solidFill>
                          <a:latin typeface="+mn-lt"/>
                          <a:ea typeface="+mn-ea"/>
                          <a:cs typeface="+mn-cs"/>
                        </a:rPr>
                        <a:t> </a:t>
                      </a:r>
                      <a:r>
                        <a:rPr lang="nl-BE" sz="1600" kern="1200" noProof="0" dirty="0">
                          <a:solidFill>
                            <a:schemeClr val="tx1"/>
                          </a:solidFill>
                          <a:latin typeface="+mj-lt"/>
                          <a:ea typeface="+mn-ea"/>
                          <a:cs typeface="+mn-cs"/>
                        </a:rPr>
                        <a:t>(n= 50)</a:t>
                      </a:r>
                    </a:p>
                  </a:txBody>
                  <a:tcPr/>
                </a:tc>
                <a:tc>
                  <a:txBody>
                    <a:bodyPr/>
                    <a:lstStyle/>
                    <a:p>
                      <a:pPr algn="ctr"/>
                      <a:r>
                        <a:rPr lang="nl-BE" sz="1600" noProof="0" dirty="0">
                          <a:latin typeface="+mj-lt"/>
                        </a:rPr>
                        <a:t>Seksueel delinquenten (n=25)</a:t>
                      </a:r>
                    </a:p>
                  </a:txBody>
                  <a:tcPr/>
                </a:tc>
                <a:tc>
                  <a:txBody>
                    <a:bodyPr/>
                    <a:lstStyle/>
                    <a:p>
                      <a:pPr algn="ctr"/>
                      <a:r>
                        <a:rPr lang="nl-BE" sz="1600" kern="1200" noProof="0" dirty="0">
                          <a:solidFill>
                            <a:schemeClr val="tx1"/>
                          </a:solidFill>
                          <a:latin typeface="+mj-lt"/>
                          <a:ea typeface="+mn-ea"/>
                          <a:cs typeface="+mn-cs"/>
                        </a:rPr>
                        <a:t>PVB</a:t>
                      </a:r>
                    </a:p>
                  </a:txBody>
                  <a:tcPr marL="95127" marR="95127" marT="47564" marB="47564"/>
                </a:tc>
                <a:extLst>
                  <a:ext uri="{0D108BD9-81ED-4DB2-BD59-A6C34878D82A}">
                    <a16:rowId xmlns:a16="http://schemas.microsoft.com/office/drawing/2014/main" val="10002"/>
                  </a:ext>
                </a:extLst>
              </a:tr>
              <a:tr h="1203707">
                <a:tc>
                  <a:txBody>
                    <a:bodyPr/>
                    <a:lstStyle/>
                    <a:p>
                      <a:pPr algn="ctr"/>
                      <a:r>
                        <a:rPr lang="nl-BE" sz="1600" noProof="0">
                          <a:latin typeface="+mj-lt"/>
                        </a:rPr>
                        <a:t>D-1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noProof="0">
                          <a:latin typeface="+mj-lt"/>
                        </a:rPr>
                        <a:t>D-1</a:t>
                      </a:r>
                    </a:p>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noProof="0">
                          <a:latin typeface="+mj-lt"/>
                        </a:rPr>
                        <a:t>D-2</a:t>
                      </a:r>
                    </a:p>
                    <a:p>
                      <a:pPr marL="0" marR="0" lvl="0" indent="0" algn="ctr" defTabSz="914400" rtl="0" eaLnBrk="1" fontAlgn="auto" latinLnBrk="0" hangingPunct="1">
                        <a:lnSpc>
                          <a:spcPct val="100000"/>
                        </a:lnSpc>
                        <a:spcBef>
                          <a:spcPts val="0"/>
                        </a:spcBef>
                        <a:spcAft>
                          <a:spcPts val="0"/>
                        </a:spcAft>
                        <a:buClrTx/>
                        <a:buSzTx/>
                        <a:buFontTx/>
                        <a:buNone/>
                        <a:tabLst/>
                        <a:defRPr/>
                      </a:pPr>
                      <a:r>
                        <a:rPr lang="nl-BE" sz="1600" noProof="0">
                          <a:latin typeface="+mj-lt"/>
                        </a:rPr>
                        <a:t>HoNOS-Secure</a:t>
                      </a:r>
                    </a:p>
                  </a:txBody>
                  <a:tcPr/>
                </a:tc>
                <a:tc>
                  <a:txBody>
                    <a:bodyPr/>
                    <a:lstStyle/>
                    <a:p>
                      <a:pPr algn="ctr">
                        <a:lnSpc>
                          <a:spcPct val="100000"/>
                        </a:lnSpc>
                      </a:pPr>
                      <a:r>
                        <a:rPr lang="nl-BE" sz="1600" noProof="0" dirty="0">
                          <a:latin typeface="+mj-lt"/>
                        </a:rPr>
                        <a:t>D-3</a:t>
                      </a:r>
                    </a:p>
                    <a:p>
                      <a:pPr algn="ctr">
                        <a:lnSpc>
                          <a:spcPct val="100000"/>
                        </a:lnSpc>
                      </a:pPr>
                      <a:r>
                        <a:rPr lang="nl-BE" sz="1600" noProof="0" dirty="0">
                          <a:latin typeface="+mj-lt"/>
                        </a:rPr>
                        <a:t>D-4</a:t>
                      </a:r>
                    </a:p>
                    <a:p>
                      <a:pPr algn="ctr">
                        <a:lnSpc>
                          <a:spcPct val="100000"/>
                        </a:lnSpc>
                      </a:pPr>
                      <a:r>
                        <a:rPr lang="nl-BE" sz="1600" noProof="0" dirty="0">
                          <a:latin typeface="+mj-lt"/>
                        </a:rPr>
                        <a:t>D-SR</a:t>
                      </a:r>
                    </a:p>
                  </a:txBody>
                  <a:tcPr/>
                </a:tc>
                <a:tc>
                  <a:txBody>
                    <a:bodyPr/>
                    <a:lstStyle/>
                    <a:p>
                      <a:pPr algn="ctr">
                        <a:lnSpc>
                          <a:spcPct val="100000"/>
                        </a:lnSpc>
                      </a:pPr>
                      <a:r>
                        <a:rPr lang="nl-BE" sz="1600" noProof="0" dirty="0">
                          <a:latin typeface="+mj-lt"/>
                        </a:rPr>
                        <a:t>D-1</a:t>
                      </a:r>
                    </a:p>
                    <a:p>
                      <a:pPr algn="ctr">
                        <a:lnSpc>
                          <a:spcPct val="100000"/>
                        </a:lnSpc>
                      </a:pPr>
                      <a:r>
                        <a:rPr lang="nl-BE" sz="1600" noProof="0" dirty="0">
                          <a:latin typeface="+mj-lt"/>
                        </a:rPr>
                        <a:t>HCR-20</a:t>
                      </a:r>
                    </a:p>
                  </a:txBody>
                  <a:tcPr/>
                </a:tc>
                <a:tc>
                  <a:txBody>
                    <a:bodyPr/>
                    <a:lstStyle/>
                    <a:p>
                      <a:pPr algn="ctr">
                        <a:lnSpc>
                          <a:spcPct val="100000"/>
                        </a:lnSpc>
                      </a:pPr>
                      <a:r>
                        <a:rPr lang="nl-BE" sz="1600" noProof="0" dirty="0">
                          <a:latin typeface="+mj-lt"/>
                        </a:rPr>
                        <a:t>D-1</a:t>
                      </a:r>
                    </a:p>
                  </a:txBody>
                  <a:tcPr/>
                </a:tc>
                <a:tc>
                  <a:txBody>
                    <a:bodyPr/>
                    <a:lstStyle/>
                    <a:p>
                      <a:pPr algn="ctr">
                        <a:lnSpc>
                          <a:spcPct val="100000"/>
                        </a:lnSpc>
                      </a:pPr>
                      <a:r>
                        <a:rPr lang="nl-BE" sz="1600" kern="1200" noProof="0" dirty="0">
                          <a:solidFill>
                            <a:schemeClr val="tx1"/>
                          </a:solidFill>
                          <a:latin typeface="+mj-lt"/>
                          <a:ea typeface="+mn-ea"/>
                          <a:cs typeface="+mn-cs"/>
                        </a:rPr>
                        <a:t>D-SR</a:t>
                      </a:r>
                    </a:p>
                  </a:txBody>
                  <a:tcPr marL="95127" marR="95127" marT="47564" marB="47564"/>
                </a:tc>
                <a:extLst>
                  <a:ext uri="{0D108BD9-81ED-4DB2-BD59-A6C34878D82A}">
                    <a16:rowId xmlns:a16="http://schemas.microsoft.com/office/drawing/2014/main" val="10003"/>
                  </a:ext>
                </a:extLst>
              </a:tr>
            </a:tbl>
          </a:graphicData>
        </a:graphic>
      </p:graphicFrame>
      <p:sp>
        <p:nvSpPr>
          <p:cNvPr id="2" name="Tijdelijke aanduiding voor dianummer 1">
            <a:extLst>
              <a:ext uri="{FF2B5EF4-FFF2-40B4-BE49-F238E27FC236}">
                <a16:creationId xmlns:a16="http://schemas.microsoft.com/office/drawing/2014/main" id="{DC74A0E7-E41C-97F6-8CF7-4780F60C6D8D}"/>
              </a:ext>
            </a:extLst>
          </p:cNvPr>
          <p:cNvSpPr>
            <a:spLocks noGrp="1"/>
          </p:cNvSpPr>
          <p:nvPr>
            <p:ph type="sldNum" sz="quarter" idx="12"/>
          </p:nvPr>
        </p:nvSpPr>
        <p:spPr/>
        <p:txBody>
          <a:bodyPr/>
          <a:lstStyle/>
          <a:p>
            <a:fld id="{2AEC867E-F275-450B-9A68-FAE22BE29777}" type="slidenum">
              <a:rPr lang="nl-BE" smtClean="0"/>
              <a:t>18</a:t>
            </a:fld>
            <a:endParaRPr lang="nl-BE"/>
          </a:p>
        </p:txBody>
      </p:sp>
      <p:pic>
        <p:nvPicPr>
          <p:cNvPr id="11" name="Audio 10">
            <a:hlinkClick r:id="" action="ppaction://media"/>
            <a:extLst>
              <a:ext uri="{FF2B5EF4-FFF2-40B4-BE49-F238E27FC236}">
                <a16:creationId xmlns:a16="http://schemas.microsoft.com/office/drawing/2014/main" id="{48D3F92C-BEB0-37AE-E79A-C92C1852820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52424689"/>
      </p:ext>
    </p:extLst>
  </p:cSld>
  <p:clrMapOvr>
    <a:masterClrMapping/>
  </p:clrMapOvr>
  <mc:AlternateContent xmlns:mc="http://schemas.openxmlformats.org/markup-compatibility/2006" xmlns:p14="http://schemas.microsoft.com/office/powerpoint/2010/main">
    <mc:Choice Requires="p14">
      <p:transition spd="slow" p14:dur="2000" advTm="25892"/>
    </mc:Choice>
    <mc:Fallback xmlns="">
      <p:transition spd="slow" advTm="258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vert="horz" lIns="91440" tIns="45720" rIns="91440" bIns="45720" rtlCol="0" anchor="ctr">
            <a:normAutofit/>
          </a:bodyPr>
          <a:lstStyle/>
          <a:p>
            <a:r>
              <a:rPr lang="nl-BE" dirty="0">
                <a:latin typeface="Calibri Light" panose="020F0302020204030204" pitchFamily="34" charset="0"/>
                <a:cs typeface="Calibri Light" panose="020F0302020204030204" pitchFamily="34" charset="0"/>
              </a:rPr>
              <a:t>PUBLICATIES</a:t>
            </a:r>
          </a:p>
        </p:txBody>
      </p:sp>
      <p:sp>
        <p:nvSpPr>
          <p:cNvPr id="5" name="Rechthoek 4"/>
          <p:cNvSpPr/>
          <p:nvPr/>
        </p:nvSpPr>
        <p:spPr>
          <a:xfrm>
            <a:off x="457200" y="1600200"/>
            <a:ext cx="4038600" cy="4525963"/>
          </a:xfrm>
          <a:prstGeom prst="rect">
            <a:avLst/>
          </a:prstGeom>
        </p:spPr>
        <p:txBody>
          <a:bodyPr vert="horz" lIns="91440" tIns="45720" rIns="91440" bIns="45720" rtlCol="0">
            <a:normAutofit/>
          </a:bodyPr>
          <a:lstStyle/>
          <a:p>
            <a:pPr marL="180340" indent="-180340">
              <a:lnSpc>
                <a:spcPct val="90000"/>
              </a:lnSpc>
              <a:spcBef>
                <a:spcPct val="20000"/>
              </a:spcBef>
              <a:buFont typeface="Arial" panose="020B0604020202020204" pitchFamily="34" charset="0"/>
            </a:pPr>
            <a:r>
              <a:rPr lang="en-US" sz="1100">
                <a:effectLst/>
              </a:rPr>
              <a:t>Jeandarme, I., &amp; Habets, P., O'Reilly, K. &amp; Kennedy, H. (2021). </a:t>
            </a:r>
            <a:r>
              <a:rPr lang="en-GB" sz="1100">
                <a:effectLst/>
              </a:rPr>
              <a:t>Is non-completion of treatment related to security need? </a:t>
            </a:r>
            <a:r>
              <a:rPr lang="en-GB" sz="1100" i="1">
                <a:effectLst/>
              </a:rPr>
              <a:t>Criminal Behaviour and Mental Health</a:t>
            </a:r>
            <a:r>
              <a:rPr lang="en-GB" sz="1100">
                <a:effectLst/>
              </a:rPr>
              <a:t>, 31(5), 321-330. </a:t>
            </a:r>
            <a:r>
              <a:rPr lang="en-GB" sz="1100" u="sng">
                <a:effectLst/>
                <a:hlinkClick r:id="rId5"/>
              </a:rPr>
              <a:t>https://doi.org/10.1002/cbm.2213</a:t>
            </a:r>
            <a:endParaRPr lang="nl-NL" sz="1100">
              <a:effectLst/>
            </a:endParaRPr>
          </a:p>
          <a:p>
            <a:pPr marL="180340" indent="-180340">
              <a:lnSpc>
                <a:spcPct val="90000"/>
              </a:lnSpc>
              <a:spcBef>
                <a:spcPct val="20000"/>
              </a:spcBef>
              <a:buFont typeface="Arial" panose="020B0604020202020204" pitchFamily="34" charset="0"/>
            </a:pPr>
            <a:r>
              <a:rPr lang="en-US" sz="1100">
                <a:effectLst/>
              </a:rPr>
              <a:t>Habets, P., &amp; Jeandarme, I. (2021). </a:t>
            </a:r>
            <a:r>
              <a:rPr lang="nl-NL" sz="1100">
                <a:effectLst/>
              </a:rPr>
              <a:t>Wanneer is iemand klaar om naar een lager niveau van beveiliging te gaan? Een onderzoek naar de toepasbaarheid van de DUNDRUM-3 en DUNDRUM-4 binnen de forensische psychiatrie. </a:t>
            </a:r>
            <a:r>
              <a:rPr lang="nl-NL" sz="1100" i="1">
                <a:effectLst/>
              </a:rPr>
              <a:t>Tijdschrift Klinische Psychologie</a:t>
            </a:r>
            <a:r>
              <a:rPr lang="nl-NL" sz="1100">
                <a:effectLst/>
              </a:rPr>
              <a:t>, </a:t>
            </a:r>
            <a:r>
              <a:rPr lang="nl-NL" sz="1100" i="1">
                <a:effectLst/>
              </a:rPr>
              <a:t>51</a:t>
            </a:r>
            <a:r>
              <a:rPr lang="nl-NL" sz="1100">
                <a:effectLst/>
              </a:rPr>
              <a:t>(1), 52-70.</a:t>
            </a:r>
          </a:p>
          <a:p>
            <a:pPr marL="180340" indent="-180340">
              <a:lnSpc>
                <a:spcPct val="90000"/>
              </a:lnSpc>
              <a:spcBef>
                <a:spcPct val="20000"/>
              </a:spcBef>
              <a:buFont typeface="Arial" panose="020B0604020202020204" pitchFamily="34" charset="0"/>
            </a:pPr>
            <a:r>
              <a:rPr lang="nl-NL" sz="1100">
                <a:effectLst/>
              </a:rPr>
              <a:t>Habets, P., Jeandarme, I., &amp; Kennedy, H. G. (2020). </a:t>
            </a:r>
            <a:r>
              <a:rPr lang="en-GB" sz="1100">
                <a:effectLst/>
              </a:rPr>
              <a:t>Determining security level in forensic psychiatry: A tug-of-war between The DUNDRUM- toolkit and the HoNOS-Secure. </a:t>
            </a:r>
            <a:r>
              <a:rPr lang="en-US" sz="1100" i="1">
                <a:effectLst/>
              </a:rPr>
              <a:t>Psychology, Crime &amp; Law</a:t>
            </a:r>
            <a:r>
              <a:rPr lang="en-US" sz="1100">
                <a:effectLst/>
              </a:rPr>
              <a:t>, </a:t>
            </a:r>
            <a:r>
              <a:rPr lang="en-US" sz="1100" i="1">
                <a:effectLst/>
              </a:rPr>
              <a:t>26</a:t>
            </a:r>
            <a:r>
              <a:rPr lang="en-US" sz="1100">
                <a:effectLst/>
              </a:rPr>
              <a:t>(9), 868-886. </a:t>
            </a:r>
            <a:r>
              <a:rPr lang="en-US" sz="1100" u="sng">
                <a:effectLst/>
                <a:hlinkClick r:id="rId6"/>
              </a:rPr>
              <a:t>https://doi.org/10.1080/1068316X.2020.1742338</a:t>
            </a:r>
            <a:endParaRPr lang="nl-NL" sz="1100">
              <a:effectLst/>
            </a:endParaRPr>
          </a:p>
          <a:p>
            <a:pPr marL="180340" indent="-180340">
              <a:lnSpc>
                <a:spcPct val="90000"/>
              </a:lnSpc>
              <a:spcBef>
                <a:spcPct val="20000"/>
              </a:spcBef>
              <a:buFont typeface="Arial" panose="020B0604020202020204" pitchFamily="34" charset="0"/>
            </a:pPr>
            <a:r>
              <a:rPr lang="en-US" sz="1100">
                <a:effectLst/>
              </a:rPr>
              <a:t>Jeandarme, I., Habets, P., &amp; Kennedy, H. G. (2019). Structured versus unstructured judgment: DUNDRUM-1 compared to court </a:t>
            </a:r>
            <a:r>
              <a:rPr lang="en-GB" sz="1100">
                <a:effectLst/>
              </a:rPr>
              <a:t>decisions. </a:t>
            </a:r>
            <a:r>
              <a:rPr lang="en-GB" sz="1100" i="1">
                <a:effectLst/>
              </a:rPr>
              <a:t>International Journal of Law and Psychiatry, 64, </a:t>
            </a:r>
            <a:r>
              <a:rPr lang="en-GB" sz="1100">
                <a:effectLst/>
              </a:rPr>
              <a:t>205-210. </a:t>
            </a:r>
            <a:r>
              <a:rPr lang="en-GB" sz="1100" u="sng">
                <a:effectLst/>
                <a:hlinkClick r:id="rId7"/>
              </a:rPr>
              <a:t>https://doi.org/10.1016/j.ijlp.2019.04.006</a:t>
            </a:r>
            <a:endParaRPr lang="nl-NL" sz="1100">
              <a:effectLst/>
            </a:endParaRPr>
          </a:p>
          <a:p>
            <a:pPr marL="180340" indent="-180340">
              <a:lnSpc>
                <a:spcPct val="90000"/>
              </a:lnSpc>
              <a:spcBef>
                <a:spcPct val="20000"/>
              </a:spcBef>
              <a:buFont typeface="Arial" panose="020B0604020202020204" pitchFamily="34" charset="0"/>
            </a:pPr>
            <a:r>
              <a:rPr lang="nl-NL" sz="1100">
                <a:effectLst/>
              </a:rPr>
              <a:t>Habets, P., Jeandarme, I., &amp; Kennedy, H. G. (2019). </a:t>
            </a:r>
            <a:r>
              <a:rPr lang="en-GB" sz="1100">
                <a:effectLst/>
              </a:rPr>
              <a:t>Applicability of the DUNDRUM-1 in a forensic Belgium setting. </a:t>
            </a:r>
            <a:r>
              <a:rPr lang="en-GB" sz="1100" i="1">
                <a:effectLst/>
              </a:rPr>
              <a:t>Journal of Forensic Practice, 21(1), </a:t>
            </a:r>
            <a:r>
              <a:rPr lang="en-GB" sz="1100">
                <a:effectLst/>
              </a:rPr>
              <a:t>85-94. </a:t>
            </a:r>
            <a:r>
              <a:rPr lang="en-GB" sz="1100" u="sng">
                <a:effectLst/>
                <a:hlinkClick r:id="rId8"/>
              </a:rPr>
              <a:t>https://doi.org/10.1108/JFP-11-2018-0043</a:t>
            </a:r>
            <a:endParaRPr lang="nl-NL" sz="1100">
              <a:effectLst/>
            </a:endParaRPr>
          </a:p>
          <a:p>
            <a:pPr marL="180340" indent="-180340">
              <a:lnSpc>
                <a:spcPct val="90000"/>
              </a:lnSpc>
              <a:spcBef>
                <a:spcPct val="20000"/>
              </a:spcBef>
              <a:buFont typeface="Arial" panose="020B0604020202020204" pitchFamily="34" charset="0"/>
            </a:pPr>
            <a:r>
              <a:rPr lang="en-GB" sz="1100">
                <a:effectLst/>
              </a:rPr>
              <a:t>Jeandarme, I., &amp; Habets, P. (2019). </a:t>
            </a:r>
            <a:r>
              <a:rPr lang="nl-NL" sz="1100">
                <a:effectLst/>
              </a:rPr>
              <a:t>Bepalen beveiligingsnood van forensisch psychiatrische patiënten: Een vergelijking tussen HoNOS-Secure en DUNDRUM-1. </a:t>
            </a:r>
            <a:r>
              <a:rPr lang="en-US" sz="1100" i="1">
                <a:effectLst/>
              </a:rPr>
              <a:t>Tijdschrift voor Psychiatrie, 61(7)</a:t>
            </a:r>
            <a:r>
              <a:rPr lang="en-US" sz="1100">
                <a:effectLst/>
              </a:rPr>
              <a:t>, 455-463.</a:t>
            </a:r>
            <a:endParaRPr lang="nl-NL" sz="1100">
              <a:effectLst/>
            </a:endParaRPr>
          </a:p>
          <a:p>
            <a:pPr marR="0">
              <a:lnSpc>
                <a:spcPct val="90000"/>
              </a:lnSpc>
              <a:spcBef>
                <a:spcPct val="20000"/>
              </a:spcBef>
              <a:buFont typeface="Arial" panose="020B0604020202020204" pitchFamily="34" charset="0"/>
            </a:pPr>
            <a:endParaRPr lang="en-US" sz="1100" i="1"/>
          </a:p>
        </p:txBody>
      </p:sp>
      <p:pic>
        <p:nvPicPr>
          <p:cNvPr id="4" name="Tijdelijke aanduiding voor inhoud 3"/>
          <p:cNvPicPr>
            <a:picLocks noGrp="1" noChangeAspect="1"/>
          </p:cNvPicPr>
          <p:nvPr>
            <p:ph sz="half" idx="2"/>
          </p:nvPr>
        </p:nvPicPr>
        <p:blipFill rotWithShape="1">
          <a:blip r:embed="rId9"/>
          <a:srcRect l="7028" t="15039" r="7388" b="5717"/>
          <a:stretch/>
        </p:blipFill>
        <p:spPr>
          <a:xfrm>
            <a:off x="4788024" y="2564904"/>
            <a:ext cx="4009403" cy="2088232"/>
          </a:xfrm>
          <a:prstGeom prst="rect">
            <a:avLst/>
          </a:prstGeom>
          <a:noFill/>
        </p:spPr>
      </p:pic>
      <p:sp>
        <p:nvSpPr>
          <p:cNvPr id="3" name="Tijdelijke aanduiding voor dianummer 2">
            <a:extLst>
              <a:ext uri="{FF2B5EF4-FFF2-40B4-BE49-F238E27FC236}">
                <a16:creationId xmlns:a16="http://schemas.microsoft.com/office/drawing/2014/main" id="{A539BB79-2953-0F05-DDAF-D00B8D994F92}"/>
              </a:ext>
            </a:extLst>
          </p:cNvPr>
          <p:cNvSpPr>
            <a:spLocks noGrp="1"/>
          </p:cNvSpPr>
          <p:nvPr>
            <p:ph type="sldNum" sz="quarter" idx="12"/>
          </p:nvPr>
        </p:nvSpPr>
        <p:spPr/>
        <p:txBody>
          <a:bodyPr/>
          <a:lstStyle/>
          <a:p>
            <a:fld id="{2AEC867E-F275-450B-9A68-FAE22BE29777}" type="slidenum">
              <a:rPr lang="nl-BE" smtClean="0"/>
              <a:t>19</a:t>
            </a:fld>
            <a:endParaRPr lang="nl-BE"/>
          </a:p>
        </p:txBody>
      </p:sp>
      <p:pic>
        <p:nvPicPr>
          <p:cNvPr id="8" name="Audio 7">
            <a:hlinkClick r:id="" action="ppaction://media"/>
            <a:extLst>
              <a:ext uri="{FF2B5EF4-FFF2-40B4-BE49-F238E27FC236}">
                <a16:creationId xmlns:a16="http://schemas.microsoft.com/office/drawing/2014/main" id="{D2E1F40F-847D-5D09-CE5C-CFF9303BB97F}"/>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197635558"/>
      </p:ext>
    </p:extLst>
  </p:cSld>
  <p:clrMapOvr>
    <a:masterClrMapping/>
  </p:clrMapOvr>
  <mc:AlternateContent xmlns:mc="http://schemas.openxmlformats.org/markup-compatibility/2006" xmlns:p14="http://schemas.microsoft.com/office/powerpoint/2010/main">
    <mc:Choice Requires="p14">
      <p:transition spd="slow" p14:dur="2000" advTm="9342"/>
    </mc:Choice>
    <mc:Fallback xmlns="">
      <p:transition spd="slow" advTm="93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5E45FC-1E65-5663-8CC0-B38386584C5F}"/>
              </a:ext>
            </a:extLst>
          </p:cNvPr>
          <p:cNvSpPr>
            <a:spLocks noGrp="1"/>
          </p:cNvSpPr>
          <p:nvPr>
            <p:ph type="title"/>
          </p:nvPr>
        </p:nvSpPr>
        <p:spPr>
          <a:xfrm>
            <a:off x="457200" y="274638"/>
            <a:ext cx="8229600" cy="1143000"/>
          </a:xfrm>
        </p:spPr>
        <p:txBody>
          <a:bodyPr anchor="ctr">
            <a:normAutofit/>
          </a:bodyPr>
          <a:lstStyle/>
          <a:p>
            <a:r>
              <a:rPr lang="en-US" dirty="0" err="1"/>
              <a:t>Inhoud</a:t>
            </a:r>
            <a:endParaRPr lang="en-US" dirty="0"/>
          </a:p>
        </p:txBody>
      </p:sp>
      <p:sp>
        <p:nvSpPr>
          <p:cNvPr id="4" name="Tijdelijke aanduiding voor dianummer 3">
            <a:extLst>
              <a:ext uri="{FF2B5EF4-FFF2-40B4-BE49-F238E27FC236}">
                <a16:creationId xmlns:a16="http://schemas.microsoft.com/office/drawing/2014/main" id="{663995AF-852F-1583-E606-4AB3DA4D9A9F}"/>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2AEC867E-F275-450B-9A68-FAE22BE29777}" type="slidenum">
              <a:rPr lang="nl-BE" smtClean="0"/>
              <a:pPr>
                <a:spcAft>
                  <a:spcPts val="600"/>
                </a:spcAft>
              </a:pPr>
              <a:t>2</a:t>
            </a:fld>
            <a:endParaRPr lang="nl-BE"/>
          </a:p>
        </p:txBody>
      </p:sp>
      <p:graphicFrame>
        <p:nvGraphicFramePr>
          <p:cNvPr id="6" name="Tijdelijke aanduiding voor inhoud 2">
            <a:extLst>
              <a:ext uri="{FF2B5EF4-FFF2-40B4-BE49-F238E27FC236}">
                <a16:creationId xmlns:a16="http://schemas.microsoft.com/office/drawing/2014/main" id="{BA0D9CE5-3D8F-E4D8-B332-4E3E9E2A8C36}"/>
              </a:ext>
            </a:extLst>
          </p:cNvPr>
          <p:cNvGraphicFramePr>
            <a:graphicFrameLocks noGrp="1"/>
          </p:cNvGraphicFramePr>
          <p:nvPr>
            <p:ph idx="1"/>
            <p:extLst>
              <p:ext uri="{D42A27DB-BD31-4B8C-83A1-F6EECF244321}">
                <p14:modId xmlns:p14="http://schemas.microsoft.com/office/powerpoint/2010/main" val="1831015351"/>
              </p:ext>
            </p:extLst>
          </p:nvPr>
        </p:nvGraphicFramePr>
        <p:xfrm>
          <a:off x="2555776" y="1600200"/>
          <a:ext cx="8229600"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Picture 2" descr="Home Alone Battle Plan Poster by Paul Van Scott in 2022 | Home alone movie,  Home alone, Home alone christmas">
            <a:extLst>
              <a:ext uri="{FF2B5EF4-FFF2-40B4-BE49-F238E27FC236}">
                <a16:creationId xmlns:a16="http://schemas.microsoft.com/office/drawing/2014/main" id="{61C287F3-3EFD-5268-741C-ACCB7F778337}"/>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457200" y="2404237"/>
            <a:ext cx="4038600" cy="2917888"/>
          </a:xfrm>
          <a:prstGeom prst="rect">
            <a:avLst/>
          </a:prstGeom>
          <a:solidFill>
            <a:srgbClr val="FFFFFF"/>
          </a:solidFill>
        </p:spPr>
      </p:pic>
      <p:pic>
        <p:nvPicPr>
          <p:cNvPr id="19" name="Audio 18">
            <a:hlinkClick r:id="" action="ppaction://media"/>
            <a:extLst>
              <a:ext uri="{FF2B5EF4-FFF2-40B4-BE49-F238E27FC236}">
                <a16:creationId xmlns:a16="http://schemas.microsoft.com/office/drawing/2014/main" id="{681B4FEC-467C-7608-CEE5-49D644BC0264}"/>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635172351"/>
      </p:ext>
    </p:extLst>
  </p:cSld>
  <p:clrMapOvr>
    <a:masterClrMapping/>
  </p:clrMapOvr>
  <mc:AlternateContent xmlns:mc="http://schemas.openxmlformats.org/markup-compatibility/2006" xmlns:p14="http://schemas.microsoft.com/office/powerpoint/2010/main">
    <mc:Choice Requires="p14">
      <p:transition spd="slow" p14:dur="2000" advTm="25261"/>
    </mc:Choice>
    <mc:Fallback xmlns="">
      <p:transition spd="slow" advTm="25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BDC4710E-DC44-44B4-9CEC-5CB82F622AB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graphicEl>
                                              <a:dgm id="{AB800265-5F53-4EB4-A444-2FC5C0D80BC1}"/>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dgm id="{CAEDFDEB-172F-4802-A75E-34FA71A2B88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75DD8201-2E95-4F0A-8059-0DF4AFF7B3AC}"/>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graphicEl>
                                              <a:dgm id="{0239019F-53C4-490B-85BA-DECB5C39714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9"/>
                </p:tgtEl>
              </p:cMediaNode>
            </p:audio>
          </p:childTnLst>
        </p:cTn>
      </p:par>
    </p:tnLst>
    <p:bldLst>
      <p:bldGraphic spid="6"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8FBAE5-BF11-B54C-B70B-39E5C198BD0B}"/>
              </a:ext>
            </a:extLst>
          </p:cNvPr>
          <p:cNvSpPr>
            <a:spLocks noGrp="1"/>
          </p:cNvSpPr>
          <p:nvPr>
            <p:ph type="title"/>
          </p:nvPr>
        </p:nvSpPr>
        <p:spPr/>
        <p:txBody>
          <a:bodyPr/>
          <a:lstStyle/>
          <a:p>
            <a:r>
              <a:rPr lang="nl-BE">
                <a:latin typeface="Calibri Light" panose="020F0302020204030204" pitchFamily="34" charset="0"/>
                <a:cs typeface="Calibri Light" panose="020F0302020204030204" pitchFamily="34" charset="0"/>
              </a:rPr>
              <a:t>Conclusie studies</a:t>
            </a:r>
            <a:endParaRPr lang="nl-BE" dirty="0">
              <a:latin typeface="Calibri Light" panose="020F0302020204030204" pitchFamily="34" charset="0"/>
              <a:cs typeface="Calibri Light" panose="020F0302020204030204" pitchFamily="34" charset="0"/>
            </a:endParaRPr>
          </a:p>
        </p:txBody>
      </p:sp>
      <p:sp>
        <p:nvSpPr>
          <p:cNvPr id="3" name="Tijdelijke aanduiding voor inhoud 2">
            <a:extLst>
              <a:ext uri="{FF2B5EF4-FFF2-40B4-BE49-F238E27FC236}">
                <a16:creationId xmlns:a16="http://schemas.microsoft.com/office/drawing/2014/main" id="{97970083-389B-1A4D-8132-06101048D756}"/>
              </a:ext>
            </a:extLst>
          </p:cNvPr>
          <p:cNvSpPr>
            <a:spLocks noGrp="1"/>
          </p:cNvSpPr>
          <p:nvPr>
            <p:ph idx="1"/>
          </p:nvPr>
        </p:nvSpPr>
        <p:spPr/>
        <p:txBody>
          <a:bodyPr>
            <a:normAutofit fontScale="62500" lnSpcReduction="20000"/>
          </a:bodyPr>
          <a:lstStyle/>
          <a:p>
            <a:r>
              <a:rPr lang="nl-NL" dirty="0">
                <a:latin typeface="Calibri Light" panose="020F0302020204030204" pitchFamily="34" charset="0"/>
                <a:cs typeface="Calibri Light" panose="020F0302020204030204" pitchFamily="34" charset="0"/>
              </a:rPr>
              <a:t>Internationaal gevalideerd</a:t>
            </a:r>
          </a:p>
          <a:p>
            <a:r>
              <a:rPr lang="nl-NL" dirty="0">
                <a:latin typeface="Calibri Light" panose="020F0302020204030204" pitchFamily="34" charset="0"/>
                <a:cs typeface="Calibri Light" panose="020F0302020204030204" pitchFamily="34" charset="0"/>
              </a:rPr>
              <a:t>Vlaams en Waals onderzoek</a:t>
            </a:r>
          </a:p>
          <a:p>
            <a:pPr lvl="1"/>
            <a:r>
              <a:rPr lang="nl-NL" dirty="0">
                <a:latin typeface="Calibri Light" panose="020F0302020204030204" pitchFamily="34" charset="0"/>
                <a:cs typeface="Calibri Light" panose="020F0302020204030204" pitchFamily="34" charset="0"/>
              </a:rPr>
              <a:t>Psychometrische eigenschappen goed (beter dan </a:t>
            </a:r>
            <a:r>
              <a:rPr lang="nl-NL" dirty="0" err="1">
                <a:latin typeface="Calibri Light" panose="020F0302020204030204" pitchFamily="34" charset="0"/>
                <a:cs typeface="Calibri Light" panose="020F0302020204030204" pitchFamily="34" charset="0"/>
              </a:rPr>
              <a:t>HoNOS</a:t>
            </a:r>
            <a:r>
              <a:rPr lang="nl-NL" dirty="0">
                <a:latin typeface="Calibri Light" panose="020F0302020204030204" pitchFamily="34" charset="0"/>
                <a:cs typeface="Calibri Light" panose="020F0302020204030204" pitchFamily="34" charset="0"/>
              </a:rPr>
              <a:t>-secure)</a:t>
            </a:r>
          </a:p>
          <a:p>
            <a:pPr lvl="1"/>
            <a:r>
              <a:rPr lang="nl-NL" dirty="0">
                <a:latin typeface="Calibri Light" panose="020F0302020204030204" pitchFamily="34" charset="0"/>
                <a:cs typeface="Calibri Light" panose="020F0302020204030204" pitchFamily="34" charset="0"/>
              </a:rPr>
              <a:t>Voorspellend vermogen is veelbelovend (replicatie nodig!!!)</a:t>
            </a:r>
          </a:p>
          <a:p>
            <a:pPr lvl="1"/>
            <a:r>
              <a:rPr lang="nl-NL" dirty="0">
                <a:latin typeface="Calibri Light" panose="020F0302020204030204" pitchFamily="34" charset="0"/>
                <a:cs typeface="Calibri Light" panose="020F0302020204030204" pitchFamily="34" charset="0"/>
              </a:rPr>
              <a:t>Training belangrijk (replicatie nodig!!!)</a:t>
            </a:r>
          </a:p>
          <a:p>
            <a:pPr lvl="1"/>
            <a:r>
              <a:rPr lang="nl-NL" dirty="0">
                <a:latin typeface="Calibri Light" panose="020F0302020204030204" pitchFamily="34" charset="0"/>
                <a:cs typeface="Calibri Light" panose="020F0302020204030204" pitchFamily="34" charset="0"/>
              </a:rPr>
              <a:t>DUNDRUM-2 (momenteel) niet voor Belgische praktijk </a:t>
            </a:r>
          </a:p>
          <a:p>
            <a:pPr lvl="1"/>
            <a:r>
              <a:rPr lang="nl-NL" dirty="0">
                <a:latin typeface="Calibri Light" panose="020F0302020204030204" pitchFamily="34" charset="0"/>
                <a:cs typeface="Calibri Light" panose="020F0302020204030204" pitchFamily="34" charset="0"/>
              </a:rPr>
              <a:t>DUNDRUM-1 voorspelt drop-out</a:t>
            </a:r>
          </a:p>
          <a:p>
            <a:pPr lvl="1"/>
            <a:r>
              <a:rPr lang="nl-NL" dirty="0">
                <a:latin typeface="Calibri Light" panose="020F0302020204030204" pitchFamily="34" charset="0"/>
                <a:cs typeface="Calibri Light" panose="020F0302020204030204" pitchFamily="34" charset="0"/>
              </a:rPr>
              <a:t>Kan worden gebruikt voor patiënten met een </a:t>
            </a:r>
            <a:r>
              <a:rPr lang="nl-NL" dirty="0" err="1">
                <a:latin typeface="Calibri Light" panose="020F0302020204030204" pitchFamily="34" charset="0"/>
                <a:cs typeface="Calibri Light" panose="020F0302020204030204" pitchFamily="34" charset="0"/>
              </a:rPr>
              <a:t>parafiele</a:t>
            </a:r>
            <a:r>
              <a:rPr lang="nl-NL" dirty="0">
                <a:latin typeface="Calibri Light" panose="020F0302020204030204" pitchFamily="34" charset="0"/>
                <a:cs typeface="Calibri Light" panose="020F0302020204030204" pitchFamily="34" charset="0"/>
              </a:rPr>
              <a:t> stoornis </a:t>
            </a:r>
          </a:p>
          <a:p>
            <a:pPr lvl="1"/>
            <a:r>
              <a:rPr lang="nl-NL" dirty="0">
                <a:latin typeface="Calibri Light" panose="020F0302020204030204" pitchFamily="34" charset="0"/>
                <a:cs typeface="Calibri Light" panose="020F0302020204030204" pitchFamily="34" charset="0"/>
              </a:rPr>
              <a:t>SR versie voor personen met een verstandelijke beperking = geen succes</a:t>
            </a:r>
          </a:p>
          <a:p>
            <a:pPr marL="0" indent="0">
              <a:buNone/>
            </a:pPr>
            <a:r>
              <a:rPr lang="nl-NL" dirty="0">
                <a:latin typeface="Calibri Light" panose="020F0302020204030204" pitchFamily="34" charset="0"/>
                <a:cs typeface="Calibri Light" panose="020F0302020204030204" pitchFamily="34" charset="0"/>
              </a:rPr>
              <a:t>
DUNDRUM:</a:t>
            </a:r>
          </a:p>
          <a:p>
            <a:pPr lvl="1"/>
            <a:r>
              <a:rPr lang="nl-NL" sz="2700" dirty="0">
                <a:latin typeface="Calibri Light" panose="020F0302020204030204" pitchFamily="34" charset="0"/>
                <a:cs typeface="Calibri Light" panose="020F0302020204030204" pitchFamily="34" charset="0"/>
              </a:rPr>
              <a:t>Dezelfde taal, dezelfde criteria </a:t>
            </a:r>
          </a:p>
          <a:p>
            <a:pPr lvl="1"/>
            <a:r>
              <a:rPr lang="nl-NL" sz="2700" dirty="0">
                <a:latin typeface="Calibri Light" panose="020F0302020204030204" pitchFamily="34" charset="0"/>
                <a:cs typeface="Calibri Light" panose="020F0302020204030204" pitchFamily="34" charset="0"/>
              </a:rPr>
              <a:t>Vermijdt iemand in een te hoog beveiligingsniveau te plaatsen
Instrument dat clinici en rechters kan helpen </a:t>
            </a:r>
          </a:p>
          <a:p>
            <a:pPr lvl="1"/>
            <a:r>
              <a:rPr lang="nl-NL" sz="2700" dirty="0">
                <a:latin typeface="Calibri Light" panose="020F0302020204030204" pitchFamily="34" charset="0"/>
                <a:cs typeface="Calibri Light" panose="020F0302020204030204" pitchFamily="34" charset="0"/>
              </a:rPr>
              <a:t>Meer transparantie </a:t>
            </a:r>
            <a:endParaRPr lang="nl-NL" dirty="0"/>
          </a:p>
        </p:txBody>
      </p:sp>
      <p:sp>
        <p:nvSpPr>
          <p:cNvPr id="4" name="Tijdelijke aanduiding voor dianummer 3">
            <a:extLst>
              <a:ext uri="{FF2B5EF4-FFF2-40B4-BE49-F238E27FC236}">
                <a16:creationId xmlns:a16="http://schemas.microsoft.com/office/drawing/2014/main" id="{8A0C4B37-8ACA-755A-2958-75882FDFF21D}"/>
              </a:ext>
            </a:extLst>
          </p:cNvPr>
          <p:cNvSpPr>
            <a:spLocks noGrp="1"/>
          </p:cNvSpPr>
          <p:nvPr>
            <p:ph type="sldNum" sz="quarter" idx="12"/>
          </p:nvPr>
        </p:nvSpPr>
        <p:spPr/>
        <p:txBody>
          <a:bodyPr/>
          <a:lstStyle/>
          <a:p>
            <a:fld id="{2AEC867E-F275-450B-9A68-FAE22BE29777}" type="slidenum">
              <a:rPr lang="nl-BE" smtClean="0"/>
              <a:t>20</a:t>
            </a:fld>
            <a:endParaRPr lang="nl-BE"/>
          </a:p>
        </p:txBody>
      </p:sp>
      <p:pic>
        <p:nvPicPr>
          <p:cNvPr id="6" name="Audio 5">
            <a:hlinkClick r:id="" action="ppaction://media"/>
            <a:extLst>
              <a:ext uri="{FF2B5EF4-FFF2-40B4-BE49-F238E27FC236}">
                <a16:creationId xmlns:a16="http://schemas.microsoft.com/office/drawing/2014/main" id="{44CD52FB-A47D-DBB7-B442-E6B38E9AC87E}"/>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719596619"/>
      </p:ext>
    </p:extLst>
  </p:cSld>
  <p:clrMapOvr>
    <a:masterClrMapping/>
  </p:clrMapOvr>
  <mc:AlternateContent xmlns:mc="http://schemas.openxmlformats.org/markup-compatibility/2006" xmlns:p14="http://schemas.microsoft.com/office/powerpoint/2010/main">
    <mc:Choice Requires="p14">
      <p:transition spd="slow" p14:dur="2000" advTm="137609"/>
    </mc:Choice>
    <mc:Fallback xmlns="">
      <p:transition spd="slow" advTm="137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9"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Vertaling DUNDRUM</a:t>
            </a:r>
          </a:p>
        </p:txBody>
      </p:sp>
      <p:pic>
        <p:nvPicPr>
          <p:cNvPr id="4" name="Tijdelijke aanduiding voor inhoud 3"/>
          <p:cNvPicPr>
            <a:picLocks noGrp="1" noChangeAspect="1"/>
          </p:cNvPicPr>
          <p:nvPr>
            <p:ph idx="1"/>
          </p:nvPr>
        </p:nvPicPr>
        <p:blipFill rotWithShape="1">
          <a:blip r:embed="rId5">
            <a:extLst>
              <a:ext uri="{28A0092B-C50C-407E-A947-70E740481C1C}">
                <a14:useLocalDpi xmlns:a14="http://schemas.microsoft.com/office/drawing/2010/main" val="0"/>
              </a:ext>
            </a:extLst>
          </a:blip>
          <a:srcRect l="3305" t="8587" r="4640" b="8681"/>
          <a:stretch/>
        </p:blipFill>
        <p:spPr>
          <a:xfrm>
            <a:off x="5110699" y="2500572"/>
            <a:ext cx="3275856" cy="2468761"/>
          </a:xfrm>
        </p:spPr>
      </p:pic>
      <p:sp>
        <p:nvSpPr>
          <p:cNvPr id="5" name="Tijdelijke aanduiding voor inhoud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nl-BE" dirty="0"/>
          </a:p>
        </p:txBody>
      </p:sp>
      <p:pic>
        <p:nvPicPr>
          <p:cNvPr id="7" name="Afbeelding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0786" y="1359264"/>
            <a:ext cx="3769024" cy="533058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ijdelijke aanduiding voor dianummer 2">
            <a:extLst>
              <a:ext uri="{FF2B5EF4-FFF2-40B4-BE49-F238E27FC236}">
                <a16:creationId xmlns:a16="http://schemas.microsoft.com/office/drawing/2014/main" id="{6E2C627D-A082-1BD0-6622-F0CF1F3686C6}"/>
              </a:ext>
            </a:extLst>
          </p:cNvPr>
          <p:cNvSpPr>
            <a:spLocks noGrp="1"/>
          </p:cNvSpPr>
          <p:nvPr>
            <p:ph type="sldNum" sz="quarter" idx="12"/>
          </p:nvPr>
        </p:nvSpPr>
        <p:spPr/>
        <p:txBody>
          <a:bodyPr/>
          <a:lstStyle/>
          <a:p>
            <a:fld id="{2AEC867E-F275-450B-9A68-FAE22BE29777}" type="slidenum">
              <a:rPr lang="nl-BE" smtClean="0"/>
              <a:t>21</a:t>
            </a:fld>
            <a:endParaRPr lang="nl-BE"/>
          </a:p>
        </p:txBody>
      </p:sp>
      <p:pic>
        <p:nvPicPr>
          <p:cNvPr id="12" name="Audio 11">
            <a:hlinkClick r:id="" action="ppaction://media"/>
            <a:extLst>
              <a:ext uri="{FF2B5EF4-FFF2-40B4-BE49-F238E27FC236}">
                <a16:creationId xmlns:a16="http://schemas.microsoft.com/office/drawing/2014/main" id="{B46B3EAB-2825-2C9A-14C8-D8F71757C7B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19872150"/>
      </p:ext>
    </p:extLst>
  </p:cSld>
  <p:clrMapOvr>
    <a:masterClrMapping/>
  </p:clrMapOvr>
  <mc:AlternateContent xmlns:mc="http://schemas.openxmlformats.org/markup-compatibility/2006" xmlns:p14="http://schemas.microsoft.com/office/powerpoint/2010/main">
    <mc:Choice Requires="p14">
      <p:transition spd="slow" p14:dur="2000" advTm="58905"/>
    </mc:Choice>
    <mc:Fallback xmlns="">
      <p:transition spd="slow" advTm="589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van persoon die schrijft">
            <a:extLst>
              <a:ext uri="{FF2B5EF4-FFF2-40B4-BE49-F238E27FC236}">
                <a16:creationId xmlns:a16="http://schemas.microsoft.com/office/drawing/2014/main" id="{687FE092-C64F-7537-3AAA-133F2965029D}"/>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0" y="540299"/>
            <a:ext cx="9144000" cy="5777401"/>
          </a:xfrm>
          <a:prstGeom prst="rect">
            <a:avLst/>
          </a:prstGeom>
        </p:spPr>
      </p:pic>
      <p:sp>
        <p:nvSpPr>
          <p:cNvPr id="2" name="Titel 1">
            <a:extLst>
              <a:ext uri="{FF2B5EF4-FFF2-40B4-BE49-F238E27FC236}">
                <a16:creationId xmlns:a16="http://schemas.microsoft.com/office/drawing/2014/main" id="{9C53FA32-D378-47FD-EECD-D223239402FE}"/>
              </a:ext>
            </a:extLst>
          </p:cNvPr>
          <p:cNvSpPr>
            <a:spLocks noGrp="1"/>
          </p:cNvSpPr>
          <p:nvPr>
            <p:ph type="title"/>
          </p:nvPr>
        </p:nvSpPr>
        <p:spPr>
          <a:xfrm>
            <a:off x="1371600" y="1916832"/>
            <a:ext cx="7772400" cy="1362075"/>
          </a:xfrm>
        </p:spPr>
        <p:txBody>
          <a:bodyPr/>
          <a:lstStyle/>
          <a:p>
            <a:r>
              <a:rPr lang="en-US" dirty="0">
                <a:solidFill>
                  <a:schemeClr val="bg1"/>
                </a:solidFill>
              </a:rPr>
              <a:t>Hoe </a:t>
            </a:r>
            <a:r>
              <a:rPr lang="en-US" dirty="0" err="1">
                <a:solidFill>
                  <a:schemeClr val="bg1"/>
                </a:solidFill>
              </a:rPr>
              <a:t>scoor</a:t>
            </a:r>
            <a:r>
              <a:rPr lang="en-US" dirty="0">
                <a:solidFill>
                  <a:schemeClr val="bg1"/>
                </a:solidFill>
              </a:rPr>
              <a:t> je de Dundrum?</a:t>
            </a:r>
          </a:p>
        </p:txBody>
      </p:sp>
      <p:sp>
        <p:nvSpPr>
          <p:cNvPr id="3" name="Tijdelijke aanduiding voor tekst 2">
            <a:extLst>
              <a:ext uri="{FF2B5EF4-FFF2-40B4-BE49-F238E27FC236}">
                <a16:creationId xmlns:a16="http://schemas.microsoft.com/office/drawing/2014/main" id="{35F544B5-CE52-A7E6-BEAC-8B3C6E9E5502}"/>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07E2E26-F739-65EE-A1AE-3724CA2B4D39}"/>
              </a:ext>
            </a:extLst>
          </p:cNvPr>
          <p:cNvSpPr>
            <a:spLocks noGrp="1"/>
          </p:cNvSpPr>
          <p:nvPr>
            <p:ph type="sldNum" sz="quarter" idx="12"/>
          </p:nvPr>
        </p:nvSpPr>
        <p:spPr/>
        <p:txBody>
          <a:bodyPr/>
          <a:lstStyle/>
          <a:p>
            <a:fld id="{2AEC867E-F275-450B-9A68-FAE22BE29777}" type="slidenum">
              <a:rPr lang="nl-BE" smtClean="0"/>
              <a:t>22</a:t>
            </a:fld>
            <a:endParaRPr lang="nl-BE"/>
          </a:p>
        </p:txBody>
      </p:sp>
      <p:pic>
        <p:nvPicPr>
          <p:cNvPr id="8" name="Audio 7">
            <a:hlinkClick r:id="" action="ppaction://media"/>
            <a:extLst>
              <a:ext uri="{FF2B5EF4-FFF2-40B4-BE49-F238E27FC236}">
                <a16:creationId xmlns:a16="http://schemas.microsoft.com/office/drawing/2014/main" id="{A7C1A3BA-2864-F574-14D6-48C6B65A581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544547450"/>
      </p:ext>
    </p:extLst>
  </p:cSld>
  <p:clrMapOvr>
    <a:masterClrMapping/>
  </p:clrMapOvr>
  <mc:AlternateContent xmlns:mc="http://schemas.openxmlformats.org/markup-compatibility/2006" xmlns:p14="http://schemas.microsoft.com/office/powerpoint/2010/main">
    <mc:Choice Requires="p14">
      <p:transition spd="slow" p14:dur="2000" advTm="12091"/>
    </mc:Choice>
    <mc:Fallback xmlns="">
      <p:transition spd="slow" advTm="12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Calibri Light" panose="020F0302020204030204" pitchFamily="34" charset="0"/>
                <a:cs typeface="Calibri Light" panose="020F0302020204030204" pitchFamily="34" charset="0"/>
              </a:rPr>
              <a:t>Algemene</a:t>
            </a:r>
            <a:r>
              <a:rPr lang="en-US" dirty="0">
                <a:latin typeface="Calibri Light" panose="020F0302020204030204" pitchFamily="34" charset="0"/>
                <a:cs typeface="Calibri Light" panose="020F0302020204030204" pitchFamily="34" charset="0"/>
              </a:rPr>
              <a:t> regel</a:t>
            </a:r>
          </a:p>
        </p:txBody>
      </p:sp>
      <p:sp>
        <p:nvSpPr>
          <p:cNvPr id="4" name="Isosceles Triangle 3"/>
          <p:cNvSpPr/>
          <p:nvPr/>
        </p:nvSpPr>
        <p:spPr>
          <a:xfrm>
            <a:off x="1485901" y="1920480"/>
            <a:ext cx="4058653" cy="3546073"/>
          </a:xfrm>
          <a:prstGeom prst="triangle">
            <a:avLst/>
          </a:prstGeom>
          <a:solidFill>
            <a:schemeClr val="accent1">
              <a:lumMod val="40000"/>
              <a:lumOff val="60000"/>
            </a:schemeClr>
          </a:solidFill>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900"/>
            <a:endParaRPr lang="en-US" sz="1350" dirty="0">
              <a:solidFill>
                <a:prstClr val="white"/>
              </a:solidFill>
              <a:latin typeface="Calibri"/>
            </a:endParaRPr>
          </a:p>
        </p:txBody>
      </p:sp>
      <p:sp>
        <p:nvSpPr>
          <p:cNvPr id="5" name="Rectangle 4"/>
          <p:cNvSpPr/>
          <p:nvPr/>
        </p:nvSpPr>
        <p:spPr>
          <a:xfrm>
            <a:off x="3338764" y="2281065"/>
            <a:ext cx="3749842" cy="3000821"/>
          </a:xfrm>
          <a:prstGeom prst="rect">
            <a:avLst/>
          </a:prstGeom>
        </p:spPr>
        <p:txBody>
          <a:bodyPr wrap="square">
            <a:spAutoFit/>
          </a:bodyPr>
          <a:lstStyle/>
          <a:p>
            <a:pPr lvl="1" defTabSz="342900"/>
            <a:r>
              <a:rPr lang="en-US" sz="1350" dirty="0" err="1">
                <a:solidFill>
                  <a:prstClr val="black"/>
                </a:solidFill>
                <a:latin typeface="Calibri"/>
              </a:rPr>
              <a:t>Vnl</a:t>
            </a:r>
            <a:r>
              <a:rPr lang="en-US" sz="1350" dirty="0">
                <a:solidFill>
                  <a:prstClr val="black"/>
                </a:solidFill>
                <a:latin typeface="Calibri"/>
              </a:rPr>
              <a:t> ‘4’s </a:t>
            </a:r>
            <a:r>
              <a:rPr lang="mr-IN" sz="1350" dirty="0">
                <a:solidFill>
                  <a:prstClr val="black"/>
                </a:solidFill>
                <a:latin typeface="Calibri"/>
                <a:cs typeface="Mangal" panose="02040503050203030202" pitchFamily="18" charset="0"/>
              </a:rPr>
              <a:t>–</a:t>
            </a:r>
            <a:r>
              <a:rPr lang="en-US" sz="1350" dirty="0">
                <a:solidFill>
                  <a:prstClr val="black"/>
                </a:solidFill>
                <a:latin typeface="Calibri"/>
              </a:rPr>
              <a:t> High security</a:t>
            </a:r>
          </a:p>
          <a:p>
            <a:pPr lvl="1" defTabSz="342900"/>
            <a:endParaRPr lang="en-US" sz="1350" dirty="0">
              <a:solidFill>
                <a:prstClr val="black"/>
              </a:solidFill>
              <a:latin typeface="Calibri"/>
            </a:endParaRPr>
          </a:p>
          <a:p>
            <a:pPr lvl="1" defTabSz="342900"/>
            <a:endParaRPr lang="en-US" sz="1350" dirty="0">
              <a:solidFill>
                <a:prstClr val="black"/>
              </a:solidFill>
              <a:latin typeface="Calibri"/>
            </a:endParaRPr>
          </a:p>
          <a:p>
            <a:pPr lvl="1" defTabSz="342900"/>
            <a:r>
              <a:rPr lang="en-US" sz="1350" dirty="0" err="1">
                <a:solidFill>
                  <a:prstClr val="black"/>
                </a:solidFill>
                <a:latin typeface="Calibri"/>
              </a:rPr>
              <a:t>Vnl</a:t>
            </a:r>
            <a:r>
              <a:rPr lang="en-US" sz="1350" dirty="0">
                <a:solidFill>
                  <a:prstClr val="black"/>
                </a:solidFill>
                <a:latin typeface="Calibri"/>
              </a:rPr>
              <a:t> ‘3’s </a:t>
            </a:r>
            <a:r>
              <a:rPr lang="mr-IN" sz="1350" dirty="0">
                <a:solidFill>
                  <a:prstClr val="black"/>
                </a:solidFill>
                <a:latin typeface="Calibri"/>
                <a:cs typeface="Mangal" panose="02040503050203030202" pitchFamily="18" charset="0"/>
              </a:rPr>
              <a:t>–</a:t>
            </a:r>
            <a:r>
              <a:rPr lang="en-US" sz="1350" dirty="0">
                <a:solidFill>
                  <a:prstClr val="black"/>
                </a:solidFill>
                <a:latin typeface="Calibri"/>
              </a:rPr>
              <a:t> Medium security</a:t>
            </a:r>
          </a:p>
          <a:p>
            <a:pPr lvl="1" defTabSz="342900"/>
            <a:endParaRPr lang="en-US" sz="1350" dirty="0">
              <a:solidFill>
                <a:prstClr val="black"/>
              </a:solidFill>
              <a:latin typeface="Calibri"/>
            </a:endParaRPr>
          </a:p>
          <a:p>
            <a:pPr lvl="1" defTabSz="342900"/>
            <a:endParaRPr lang="en-US" sz="1350" dirty="0">
              <a:solidFill>
                <a:prstClr val="black"/>
              </a:solidFill>
              <a:latin typeface="Calibri"/>
            </a:endParaRPr>
          </a:p>
          <a:p>
            <a:pPr lvl="1" defTabSz="342900"/>
            <a:endParaRPr lang="en-US" sz="1350" dirty="0">
              <a:solidFill>
                <a:prstClr val="black"/>
              </a:solidFill>
              <a:latin typeface="Calibri"/>
            </a:endParaRPr>
          </a:p>
          <a:p>
            <a:pPr lvl="1" defTabSz="342900"/>
            <a:r>
              <a:rPr lang="en-US" sz="1350" dirty="0" err="1">
                <a:solidFill>
                  <a:prstClr val="black"/>
                </a:solidFill>
                <a:latin typeface="Calibri"/>
              </a:rPr>
              <a:t>Vnl</a:t>
            </a:r>
            <a:r>
              <a:rPr lang="en-US" sz="1350" dirty="0">
                <a:solidFill>
                  <a:prstClr val="black"/>
                </a:solidFill>
                <a:latin typeface="Calibri"/>
              </a:rPr>
              <a:t> ‘2’s </a:t>
            </a:r>
            <a:r>
              <a:rPr lang="mr-IN" sz="1350" dirty="0">
                <a:solidFill>
                  <a:prstClr val="black"/>
                </a:solidFill>
                <a:latin typeface="Calibri"/>
                <a:cs typeface="Mangal" panose="02040503050203030202" pitchFamily="18" charset="0"/>
              </a:rPr>
              <a:t>–</a:t>
            </a:r>
            <a:r>
              <a:rPr lang="en-US" sz="1350" dirty="0">
                <a:solidFill>
                  <a:prstClr val="black"/>
                </a:solidFill>
                <a:latin typeface="Calibri"/>
              </a:rPr>
              <a:t> Low security / PICU</a:t>
            </a:r>
          </a:p>
          <a:p>
            <a:pPr lvl="1" defTabSz="342900"/>
            <a:endParaRPr lang="en-US" sz="1350" dirty="0">
              <a:solidFill>
                <a:prstClr val="black"/>
              </a:solidFill>
              <a:latin typeface="Calibri"/>
            </a:endParaRPr>
          </a:p>
          <a:p>
            <a:pPr lvl="1" defTabSz="342900"/>
            <a:endParaRPr lang="en-US" sz="1350" dirty="0">
              <a:solidFill>
                <a:prstClr val="black"/>
              </a:solidFill>
              <a:latin typeface="Calibri"/>
            </a:endParaRPr>
          </a:p>
          <a:p>
            <a:pPr lvl="1" defTabSz="342900"/>
            <a:r>
              <a:rPr lang="en-US" sz="1350" dirty="0" err="1">
                <a:solidFill>
                  <a:prstClr val="black"/>
                </a:solidFill>
                <a:latin typeface="Calibri"/>
              </a:rPr>
              <a:t>Vnl</a:t>
            </a:r>
            <a:r>
              <a:rPr lang="en-US" sz="1350" dirty="0">
                <a:solidFill>
                  <a:prstClr val="black"/>
                </a:solidFill>
                <a:latin typeface="Calibri"/>
              </a:rPr>
              <a:t> ‘1’s </a:t>
            </a:r>
            <a:r>
              <a:rPr lang="mr-IN" sz="1350" dirty="0">
                <a:solidFill>
                  <a:prstClr val="black"/>
                </a:solidFill>
                <a:latin typeface="Calibri"/>
                <a:cs typeface="Mangal" panose="02040503050203030202" pitchFamily="18" charset="0"/>
              </a:rPr>
              <a:t>–</a:t>
            </a:r>
            <a:r>
              <a:rPr lang="en-US" sz="1350" dirty="0">
                <a:solidFill>
                  <a:prstClr val="black"/>
                </a:solidFill>
                <a:latin typeface="Calibri"/>
              </a:rPr>
              <a:t> Open </a:t>
            </a:r>
            <a:r>
              <a:rPr lang="en-US" sz="1350" dirty="0" err="1">
                <a:solidFill>
                  <a:prstClr val="black"/>
                </a:solidFill>
                <a:latin typeface="Calibri"/>
              </a:rPr>
              <a:t>afdeling</a:t>
            </a:r>
            <a:r>
              <a:rPr lang="en-US" sz="1350" dirty="0">
                <a:solidFill>
                  <a:prstClr val="black"/>
                </a:solidFill>
                <a:latin typeface="Calibri"/>
              </a:rPr>
              <a:t> </a:t>
            </a:r>
          </a:p>
          <a:p>
            <a:pPr lvl="1" defTabSz="342900"/>
            <a:endParaRPr lang="en-US" sz="1350" dirty="0">
              <a:solidFill>
                <a:prstClr val="black"/>
              </a:solidFill>
              <a:latin typeface="Calibri"/>
            </a:endParaRPr>
          </a:p>
          <a:p>
            <a:pPr lvl="1" defTabSz="342900"/>
            <a:endParaRPr lang="en-US" sz="1350" dirty="0">
              <a:solidFill>
                <a:prstClr val="black"/>
              </a:solidFill>
              <a:latin typeface="Calibri"/>
            </a:endParaRPr>
          </a:p>
          <a:p>
            <a:pPr lvl="1" defTabSz="342900"/>
            <a:r>
              <a:rPr lang="en-US" sz="1350" dirty="0" err="1">
                <a:solidFill>
                  <a:prstClr val="black"/>
                </a:solidFill>
                <a:latin typeface="Calibri"/>
              </a:rPr>
              <a:t>Vnl</a:t>
            </a:r>
            <a:r>
              <a:rPr lang="en-US" sz="1350" dirty="0">
                <a:solidFill>
                  <a:prstClr val="black"/>
                </a:solidFill>
                <a:latin typeface="Calibri"/>
              </a:rPr>
              <a:t> ‘0’s </a:t>
            </a:r>
            <a:r>
              <a:rPr lang="mr-IN" sz="1350" dirty="0">
                <a:solidFill>
                  <a:prstClr val="black"/>
                </a:solidFill>
                <a:latin typeface="Calibri"/>
                <a:cs typeface="Mangal" panose="02040503050203030202" pitchFamily="18" charset="0"/>
              </a:rPr>
              <a:t>–</a:t>
            </a:r>
            <a:r>
              <a:rPr lang="en-US" sz="1350" dirty="0">
                <a:solidFill>
                  <a:prstClr val="black"/>
                </a:solidFill>
                <a:latin typeface="Calibri"/>
              </a:rPr>
              <a:t> ambulant</a:t>
            </a:r>
          </a:p>
        </p:txBody>
      </p:sp>
      <p:cxnSp>
        <p:nvCxnSpPr>
          <p:cNvPr id="7" name="Straight Connector 6"/>
          <p:cNvCxnSpPr/>
          <p:nvPr/>
        </p:nvCxnSpPr>
        <p:spPr>
          <a:xfrm>
            <a:off x="3007897" y="2762250"/>
            <a:ext cx="9524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636923" y="3455654"/>
            <a:ext cx="177465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flipV="1">
            <a:off x="2356185" y="4446672"/>
            <a:ext cx="30079" cy="20053"/>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85738" y="4216066"/>
            <a:ext cx="260684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824790" y="4857749"/>
            <a:ext cx="3388895" cy="0"/>
          </a:xfrm>
          <a:prstGeom prst="line">
            <a:avLst/>
          </a:prstGeom>
        </p:spPr>
        <p:style>
          <a:lnRef idx="2">
            <a:schemeClr val="accent1"/>
          </a:lnRef>
          <a:fillRef idx="0">
            <a:schemeClr val="accent1"/>
          </a:fillRef>
          <a:effectRef idx="1">
            <a:schemeClr val="accent1"/>
          </a:effectRef>
          <a:fontRef idx="minor">
            <a:schemeClr val="tx1"/>
          </a:fontRef>
        </p:style>
      </p:cxnSp>
      <p:sp>
        <p:nvSpPr>
          <p:cNvPr id="30" name="Oval Callout 29"/>
          <p:cNvSpPr/>
          <p:nvPr/>
        </p:nvSpPr>
        <p:spPr>
          <a:xfrm>
            <a:off x="5955631" y="937461"/>
            <a:ext cx="2045369" cy="1654342"/>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342900"/>
            <a:r>
              <a:rPr lang="nl-NL" sz="1350" dirty="0">
                <a:solidFill>
                  <a:prstClr val="white"/>
                </a:solidFill>
              </a:rPr>
              <a:t>Het bindt de clinicus niet!! Eén '4' kan genoeg zijn om eindoordeel High te geven</a:t>
            </a:r>
            <a:endParaRPr lang="en-US" sz="1350" dirty="0">
              <a:solidFill>
                <a:prstClr val="white"/>
              </a:solidFill>
              <a:latin typeface="Calibri"/>
            </a:endParaRPr>
          </a:p>
        </p:txBody>
      </p:sp>
      <p:sp>
        <p:nvSpPr>
          <p:cNvPr id="3" name="Tijdelijke aanduiding voor dianummer 2">
            <a:extLst>
              <a:ext uri="{FF2B5EF4-FFF2-40B4-BE49-F238E27FC236}">
                <a16:creationId xmlns:a16="http://schemas.microsoft.com/office/drawing/2014/main" id="{F9564FB6-5EA5-FBB0-7588-D72814B61B05}"/>
              </a:ext>
            </a:extLst>
          </p:cNvPr>
          <p:cNvSpPr>
            <a:spLocks noGrp="1"/>
          </p:cNvSpPr>
          <p:nvPr>
            <p:ph type="sldNum" sz="quarter" idx="12"/>
          </p:nvPr>
        </p:nvSpPr>
        <p:spPr/>
        <p:txBody>
          <a:bodyPr/>
          <a:lstStyle/>
          <a:p>
            <a:fld id="{2AEC867E-F275-450B-9A68-FAE22BE29777}" type="slidenum">
              <a:rPr lang="nl-BE" smtClean="0"/>
              <a:t>23</a:t>
            </a:fld>
            <a:endParaRPr lang="nl-BE"/>
          </a:p>
        </p:txBody>
      </p:sp>
      <p:pic>
        <p:nvPicPr>
          <p:cNvPr id="8" name="Audio 7">
            <a:hlinkClick r:id="" action="ppaction://media"/>
            <a:extLst>
              <a:ext uri="{FF2B5EF4-FFF2-40B4-BE49-F238E27FC236}">
                <a16:creationId xmlns:a16="http://schemas.microsoft.com/office/drawing/2014/main" id="{4870ED48-2607-D92A-D286-8935194B0B2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390297603"/>
      </p:ext>
    </p:extLst>
  </p:cSld>
  <p:clrMapOvr>
    <a:masterClrMapping/>
  </p:clrMapOvr>
  <mc:AlternateContent xmlns:mc="http://schemas.openxmlformats.org/markup-compatibility/2006" xmlns:p14="http://schemas.microsoft.com/office/powerpoint/2010/main">
    <mc:Choice Requires="p14">
      <p:transition spd="slow" p14:dur="2000" advTm="76938"/>
    </mc:Choice>
    <mc:Fallback xmlns="">
      <p:transition spd="slow" advTm="76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AD7DAB-653E-2235-37AD-F38A8203680C}"/>
              </a:ext>
            </a:extLst>
          </p:cNvPr>
          <p:cNvSpPr>
            <a:spLocks noGrp="1"/>
          </p:cNvSpPr>
          <p:nvPr>
            <p:ph type="title"/>
          </p:nvPr>
        </p:nvSpPr>
        <p:spPr/>
        <p:txBody>
          <a:bodyPr/>
          <a:lstStyle/>
          <a:p>
            <a:r>
              <a:rPr lang="en-US" dirty="0" err="1">
                <a:latin typeface="Calibri Light" panose="020F0302020204030204" pitchFamily="34" charset="0"/>
                <a:cs typeface="Calibri Light" panose="020F0302020204030204" pitchFamily="34" charset="0"/>
              </a:rPr>
              <a:t>Welke</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gegevens</a:t>
            </a:r>
            <a:endParaRPr lang="en-US" dirty="0">
              <a:latin typeface="Calibri Light" panose="020F0302020204030204" pitchFamily="34" charset="0"/>
              <a:cs typeface="Calibri Light" panose="020F0302020204030204" pitchFamily="34" charset="0"/>
            </a:endParaRPr>
          </a:p>
        </p:txBody>
      </p:sp>
      <p:sp>
        <p:nvSpPr>
          <p:cNvPr id="3" name="Tijdelijke aanduiding voor inhoud 2">
            <a:extLst>
              <a:ext uri="{FF2B5EF4-FFF2-40B4-BE49-F238E27FC236}">
                <a16:creationId xmlns:a16="http://schemas.microsoft.com/office/drawing/2014/main" id="{E3312FF9-2342-B6D4-E2C7-49E13DF5B4F9}"/>
              </a:ext>
            </a:extLst>
          </p:cNvPr>
          <p:cNvSpPr>
            <a:spLocks noGrp="1"/>
          </p:cNvSpPr>
          <p:nvPr>
            <p:ph idx="1"/>
          </p:nvPr>
        </p:nvSpPr>
        <p:spPr/>
        <p:txBody>
          <a:bodyPr>
            <a:normAutofit lnSpcReduction="10000"/>
          </a:bodyPr>
          <a:lstStyle/>
          <a:p>
            <a:r>
              <a:rPr lang="en-US" sz="2200" dirty="0">
                <a:latin typeface="Calibri Light" panose="020F0302020204030204" pitchFamily="34" charset="0"/>
                <a:cs typeface="Calibri Light" panose="020F0302020204030204" pitchFamily="34" charset="0"/>
              </a:rPr>
              <a:t>Hoge mate van detail</a:t>
            </a:r>
          </a:p>
          <a:p>
            <a:r>
              <a:rPr lang="en-US" sz="2200" dirty="0" err="1">
                <a:latin typeface="Calibri Light" panose="020F0302020204030204" pitchFamily="34" charset="0"/>
                <a:cs typeface="Calibri Light" panose="020F0302020204030204" pitchFamily="34" charset="0"/>
              </a:rPr>
              <a:t>Collaterale</a:t>
            </a:r>
            <a:r>
              <a:rPr lang="en-US" sz="2200" dirty="0">
                <a:latin typeface="Calibri Light" panose="020F0302020204030204" pitchFamily="34" charset="0"/>
                <a:cs typeface="Calibri Light" panose="020F0302020204030204" pitchFamily="34" charset="0"/>
              </a:rPr>
              <a:t> </a:t>
            </a:r>
            <a:r>
              <a:rPr lang="en-US" sz="2200" dirty="0" err="1">
                <a:latin typeface="Calibri Light" panose="020F0302020204030204" pitchFamily="34" charset="0"/>
                <a:cs typeface="Calibri Light" panose="020F0302020204030204" pitchFamily="34" charset="0"/>
              </a:rPr>
              <a:t>informatie</a:t>
            </a:r>
            <a:endParaRPr lang="en-US" sz="2200" dirty="0">
              <a:latin typeface="Calibri Light" panose="020F0302020204030204" pitchFamily="34" charset="0"/>
              <a:cs typeface="Calibri Light" panose="020F0302020204030204" pitchFamily="34" charset="0"/>
            </a:endParaRPr>
          </a:p>
          <a:p>
            <a:pPr algn="l"/>
            <a:r>
              <a:rPr lang="en-US" sz="2200" dirty="0" err="1">
                <a:latin typeface="Calibri Light" panose="020F0302020204030204" pitchFamily="34" charset="0"/>
                <a:cs typeface="Calibri Light" panose="020F0302020204030204" pitchFamily="34" charset="0"/>
              </a:rPr>
              <a:t>Vermijdt</a:t>
            </a:r>
            <a:r>
              <a:rPr lang="en-US" sz="2200" dirty="0">
                <a:latin typeface="Calibri Light" panose="020F0302020204030204" pitchFamily="34" charset="0"/>
                <a:cs typeface="Calibri Light" panose="020F0302020204030204" pitchFamily="34" charset="0"/>
              </a:rPr>
              <a:t> </a:t>
            </a:r>
            <a:r>
              <a:rPr lang="en-US" sz="2200" dirty="0" err="1">
                <a:latin typeface="Calibri Light" panose="020F0302020204030204" pitchFamily="34" charset="0"/>
                <a:cs typeface="Calibri Light" panose="020F0302020204030204" pitchFamily="34" charset="0"/>
              </a:rPr>
              <a:t>vage</a:t>
            </a:r>
            <a:r>
              <a:rPr lang="en-US" sz="2200" dirty="0">
                <a:latin typeface="Calibri Light" panose="020F0302020204030204" pitchFamily="34" charset="0"/>
                <a:cs typeface="Calibri Light" panose="020F0302020204030204" pitchFamily="34" charset="0"/>
              </a:rPr>
              <a:t> </a:t>
            </a:r>
            <a:r>
              <a:rPr lang="en-US" sz="2200" dirty="0" err="1">
                <a:latin typeface="Calibri Light" panose="020F0302020204030204" pitchFamily="34" charset="0"/>
                <a:cs typeface="Calibri Light" panose="020F0302020204030204" pitchFamily="34" charset="0"/>
              </a:rPr>
              <a:t>opsommingen</a:t>
            </a:r>
            <a:r>
              <a:rPr lang="en-US" sz="2200" dirty="0">
                <a:latin typeface="Calibri Light" panose="020F0302020204030204" pitchFamily="34" charset="0"/>
                <a:cs typeface="Calibri Light" panose="020F0302020204030204" pitchFamily="34" charset="0"/>
              </a:rPr>
              <a:t>: </a:t>
            </a:r>
            <a:r>
              <a:rPr lang="en-US" sz="2200" dirty="0" err="1">
                <a:latin typeface="Calibri Light" panose="020F0302020204030204" pitchFamily="34" charset="0"/>
                <a:cs typeface="Calibri Light" panose="020F0302020204030204" pitchFamily="34" charset="0"/>
              </a:rPr>
              <a:t>bv</a:t>
            </a:r>
            <a:r>
              <a:rPr lang="en-US" sz="2200" dirty="0">
                <a:latin typeface="Calibri Light" panose="020F0302020204030204" pitchFamily="34" charset="0"/>
                <a:cs typeface="Calibri Light" panose="020F0302020204030204" pitchFamily="34" charset="0"/>
              </a:rPr>
              <a:t> </a:t>
            </a:r>
            <a:r>
              <a:rPr lang="nl-NL" sz="2200" dirty="0">
                <a:latin typeface="Calibri Light" panose="020F0302020204030204" pitchFamily="34" charset="0"/>
                <a:cs typeface="Calibri Light" panose="020F0302020204030204" pitchFamily="34" charset="0"/>
              </a:rPr>
              <a:t>"patiënt heeft een geschiedenis van interpersoonlijk geweld en geweld tegen eigendom"  </a:t>
            </a:r>
          </a:p>
          <a:p>
            <a:pPr algn="l"/>
            <a:r>
              <a:rPr lang="nl-NL" sz="2200" dirty="0">
                <a:latin typeface="Calibri Light" panose="020F0302020204030204" pitchFamily="34" charset="0"/>
                <a:cs typeface="Calibri Light" panose="020F0302020204030204" pitchFamily="34" charset="0"/>
              </a:rPr>
              <a:t>Vermeldt chronologisch: elk individueel incident, inclusief data, details, omstandigheden </a:t>
            </a:r>
          </a:p>
          <a:p>
            <a:pPr algn="l"/>
            <a:r>
              <a:rPr lang="nl-NL" sz="2200" dirty="0">
                <a:latin typeface="Calibri Light" panose="020F0302020204030204" pitchFamily="34" charset="0"/>
                <a:cs typeface="Calibri Light" panose="020F0302020204030204" pitchFamily="34" charset="0"/>
              </a:rPr>
              <a:t>Includeer geweld dat mogelijk niet tot aanklachten of veroordelingen heeft geleid</a:t>
            </a:r>
          </a:p>
          <a:p>
            <a:pPr algn="l"/>
            <a:r>
              <a:rPr lang="nl-NL" sz="2200" dirty="0">
                <a:latin typeface="Calibri Light" panose="020F0302020204030204" pitchFamily="34" charset="0"/>
                <a:cs typeface="Calibri Light" panose="020F0302020204030204" pitchFamily="34" charset="0"/>
              </a:rPr>
              <a:t>Alle intramurale geweldsincidenten regelmatig updaten</a:t>
            </a:r>
          </a:p>
          <a:p>
            <a:pPr algn="l"/>
            <a:r>
              <a:rPr lang="nl-NL" sz="2200" dirty="0">
                <a:latin typeface="Calibri Light" panose="020F0302020204030204" pitchFamily="34" charset="0"/>
                <a:cs typeface="Calibri Light" panose="020F0302020204030204" pitchFamily="34" charset="0"/>
              </a:rPr>
              <a:t>Verklaringen van feiten van patiënt kunnen worden geaccepteerd, ontkenningen vereisen onafhankelijk bevestiging. </a:t>
            </a:r>
          </a:p>
          <a:p>
            <a:pPr algn="l"/>
            <a:r>
              <a:rPr lang="nl-NL" sz="2200" dirty="0">
                <a:latin typeface="Calibri Light" panose="020F0302020204030204" pitchFamily="34" charset="0"/>
                <a:cs typeface="Calibri Light" panose="020F0302020204030204" pitchFamily="34" charset="0"/>
              </a:rPr>
              <a:t>Aanklacht die in behandeling is wordt ook gescoord</a:t>
            </a:r>
            <a:endParaRPr lang="en-US" sz="2200" b="0" i="0" u="none" strike="noStrike" baseline="0" dirty="0">
              <a:latin typeface="Calibri Light" panose="020F0302020204030204" pitchFamily="34" charset="0"/>
              <a:cs typeface="Calibri Light" panose="020F0302020204030204" pitchFamily="34" charset="0"/>
            </a:endParaRPr>
          </a:p>
          <a:p>
            <a:endParaRPr lang="en-US" sz="1800" b="0" i="0" u="none" strike="noStrike" baseline="0" dirty="0">
              <a:solidFill>
                <a:srgbClr val="2D75B6"/>
              </a:solidFill>
              <a:latin typeface="Calibri" panose="020F0502020204030204" pitchFamily="34" charset="0"/>
            </a:endParaRPr>
          </a:p>
          <a:p>
            <a:endParaRPr lang="en-US" sz="1800" b="0" i="0" u="none" strike="noStrike" baseline="0" dirty="0">
              <a:solidFill>
                <a:srgbClr val="2D75B6"/>
              </a:solidFill>
              <a:latin typeface="Calibri" panose="020F0502020204030204" pitchFamily="34" charset="0"/>
            </a:endParaRPr>
          </a:p>
          <a:p>
            <a:endParaRPr lang="en-US" dirty="0"/>
          </a:p>
        </p:txBody>
      </p:sp>
      <p:sp>
        <p:nvSpPr>
          <p:cNvPr id="4" name="Tijdelijke aanduiding voor dianummer 3">
            <a:extLst>
              <a:ext uri="{FF2B5EF4-FFF2-40B4-BE49-F238E27FC236}">
                <a16:creationId xmlns:a16="http://schemas.microsoft.com/office/drawing/2014/main" id="{0FF7C3B1-16EA-A202-45E6-1409A2C82881}"/>
              </a:ext>
            </a:extLst>
          </p:cNvPr>
          <p:cNvSpPr>
            <a:spLocks noGrp="1"/>
          </p:cNvSpPr>
          <p:nvPr>
            <p:ph type="sldNum" sz="quarter" idx="12"/>
          </p:nvPr>
        </p:nvSpPr>
        <p:spPr/>
        <p:txBody>
          <a:bodyPr/>
          <a:lstStyle/>
          <a:p>
            <a:fld id="{2AEC867E-F275-450B-9A68-FAE22BE29777}" type="slidenum">
              <a:rPr lang="nl-BE" smtClean="0"/>
              <a:t>24</a:t>
            </a:fld>
            <a:endParaRPr lang="nl-BE"/>
          </a:p>
        </p:txBody>
      </p:sp>
      <p:pic>
        <p:nvPicPr>
          <p:cNvPr id="11" name="Audio 10">
            <a:hlinkClick r:id="" action="ppaction://media"/>
            <a:extLst>
              <a:ext uri="{FF2B5EF4-FFF2-40B4-BE49-F238E27FC236}">
                <a16:creationId xmlns:a16="http://schemas.microsoft.com/office/drawing/2014/main" id="{A3F7DCFD-70E2-B105-1312-FE9119744976}"/>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266617985"/>
      </p:ext>
    </p:extLst>
  </p:cSld>
  <p:clrMapOvr>
    <a:masterClrMapping/>
  </p:clrMapOvr>
  <mc:AlternateContent xmlns:mc="http://schemas.openxmlformats.org/markup-compatibility/2006" xmlns:p14="http://schemas.microsoft.com/office/powerpoint/2010/main">
    <mc:Choice Requires="p14">
      <p:transition spd="slow" p14:dur="2000" advTm="95643"/>
    </mc:Choice>
    <mc:Fallback xmlns="">
      <p:transition spd="slow" advTm="95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11"/>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Uitroepteken op een gele achtergrond">
            <a:extLst>
              <a:ext uri="{FF2B5EF4-FFF2-40B4-BE49-F238E27FC236}">
                <a16:creationId xmlns:a16="http://schemas.microsoft.com/office/drawing/2014/main" id="{C8844547-13E9-A11E-D35D-78C1491F8057}"/>
              </a:ext>
            </a:extLst>
          </p:cNvPr>
          <p:cNvPicPr>
            <a:picLocks noChangeAspect="1"/>
          </p:cNvPicPr>
          <p:nvPr/>
        </p:nvPicPr>
        <p:blipFill>
          <a:blip r:embed="rId6">
            <a:alphaModFix amt="5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el 3">
            <a:extLst>
              <a:ext uri="{FF2B5EF4-FFF2-40B4-BE49-F238E27FC236}">
                <a16:creationId xmlns:a16="http://schemas.microsoft.com/office/drawing/2014/main" id="{C2761DDD-C38F-DD20-14F2-74EB57E92928}"/>
              </a:ext>
            </a:extLst>
          </p:cNvPr>
          <p:cNvSpPr>
            <a:spLocks noGrp="1"/>
          </p:cNvSpPr>
          <p:nvPr>
            <p:ph type="title"/>
          </p:nvPr>
        </p:nvSpPr>
        <p:spPr/>
        <p:txBody>
          <a:bodyPr/>
          <a:lstStyle/>
          <a:p>
            <a:r>
              <a:rPr lang="en-US" dirty="0" err="1">
                <a:latin typeface="Calibri Light" panose="020F0302020204030204" pitchFamily="34" charset="0"/>
                <a:cs typeface="Calibri Light" panose="020F0302020204030204" pitchFamily="34" charset="0"/>
              </a:rPr>
              <a:t>Vuistregels</a:t>
            </a:r>
            <a:endParaRPr lang="en-US" dirty="0">
              <a:latin typeface="Calibri Light" panose="020F0302020204030204" pitchFamily="34" charset="0"/>
              <a:cs typeface="Calibri Light" panose="020F0302020204030204" pitchFamily="34" charset="0"/>
            </a:endParaRPr>
          </a:p>
        </p:txBody>
      </p:sp>
      <p:pic>
        <p:nvPicPr>
          <p:cNvPr id="8" name="Graphic 7" descr="Trap omlaag met effen opvulling">
            <a:extLst>
              <a:ext uri="{FF2B5EF4-FFF2-40B4-BE49-F238E27FC236}">
                <a16:creationId xmlns:a16="http://schemas.microsoft.com/office/drawing/2014/main" id="{7570F955-4F63-B826-E530-A3B7521BC9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55880" y="3254051"/>
            <a:ext cx="685800" cy="685800"/>
          </a:xfrm>
          <a:prstGeom prst="rect">
            <a:avLst/>
          </a:prstGeom>
        </p:spPr>
      </p:pic>
      <p:pic>
        <p:nvPicPr>
          <p:cNvPr id="10" name="Graphic 9" descr="Mannelijke rechter met effen opvulling">
            <a:extLst>
              <a:ext uri="{FF2B5EF4-FFF2-40B4-BE49-F238E27FC236}">
                <a16:creationId xmlns:a16="http://schemas.microsoft.com/office/drawing/2014/main" id="{2C918311-4F57-1848-311C-EBD291FC3DD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55880" y="4387721"/>
            <a:ext cx="685800" cy="685800"/>
          </a:xfrm>
          <a:prstGeom prst="rect">
            <a:avLst/>
          </a:prstGeom>
        </p:spPr>
      </p:pic>
      <p:pic>
        <p:nvPicPr>
          <p:cNvPr id="12" name="Graphic 11" descr="Open boek met effen opvulling">
            <a:extLst>
              <a:ext uri="{FF2B5EF4-FFF2-40B4-BE49-F238E27FC236}">
                <a16:creationId xmlns:a16="http://schemas.microsoft.com/office/drawing/2014/main" id="{05860767-226A-12E9-C1D6-43191AA035C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555880" y="2230235"/>
            <a:ext cx="685800" cy="685800"/>
          </a:xfrm>
          <a:prstGeom prst="rect">
            <a:avLst/>
          </a:prstGeom>
        </p:spPr>
      </p:pic>
      <p:sp>
        <p:nvSpPr>
          <p:cNvPr id="13" name="Tekstvak 12">
            <a:extLst>
              <a:ext uri="{FF2B5EF4-FFF2-40B4-BE49-F238E27FC236}">
                <a16:creationId xmlns:a16="http://schemas.microsoft.com/office/drawing/2014/main" id="{EECB5C9E-A63B-D645-447C-8C5D04EB1417}"/>
              </a:ext>
            </a:extLst>
          </p:cNvPr>
          <p:cNvSpPr txBox="1"/>
          <p:nvPr/>
        </p:nvSpPr>
        <p:spPr>
          <a:xfrm>
            <a:off x="2555776" y="2368735"/>
            <a:ext cx="5661350" cy="400110"/>
          </a:xfrm>
          <a:prstGeom prst="rect">
            <a:avLst/>
          </a:prstGeom>
          <a:noFill/>
        </p:spPr>
        <p:txBody>
          <a:bodyPr wrap="square" rtlCol="0">
            <a:spAutoFit/>
          </a:bodyPr>
          <a:lstStyle/>
          <a:p>
            <a:r>
              <a:rPr lang="en-US" sz="2000" dirty="0"/>
              <a:t>ALTIJD </a:t>
            </a:r>
            <a:r>
              <a:rPr lang="en-US" sz="2000" dirty="0" err="1"/>
              <a:t>scoren</a:t>
            </a:r>
            <a:r>
              <a:rPr lang="en-US" sz="2000" dirty="0"/>
              <a:t> met </a:t>
            </a:r>
            <a:r>
              <a:rPr lang="en-US" sz="2000" dirty="0" err="1"/>
              <a:t>handleiding</a:t>
            </a:r>
            <a:r>
              <a:rPr lang="en-US" sz="2000" dirty="0"/>
              <a:t> open!</a:t>
            </a:r>
          </a:p>
        </p:txBody>
      </p:sp>
      <p:sp>
        <p:nvSpPr>
          <p:cNvPr id="14" name="Tekstvak 13">
            <a:extLst>
              <a:ext uri="{FF2B5EF4-FFF2-40B4-BE49-F238E27FC236}">
                <a16:creationId xmlns:a16="http://schemas.microsoft.com/office/drawing/2014/main" id="{E96A0E5E-4801-67E7-83E6-71F06CAE2FA4}"/>
              </a:ext>
            </a:extLst>
          </p:cNvPr>
          <p:cNvSpPr txBox="1"/>
          <p:nvPr/>
        </p:nvSpPr>
        <p:spPr>
          <a:xfrm>
            <a:off x="2555776" y="3429000"/>
            <a:ext cx="5661350" cy="400110"/>
          </a:xfrm>
          <a:prstGeom prst="rect">
            <a:avLst/>
          </a:prstGeom>
          <a:noFill/>
        </p:spPr>
        <p:txBody>
          <a:bodyPr wrap="square" rtlCol="0">
            <a:spAutoFit/>
          </a:bodyPr>
          <a:lstStyle/>
          <a:p>
            <a:r>
              <a:rPr lang="en-US" sz="2000" dirty="0"/>
              <a:t>START </a:t>
            </a:r>
            <a:r>
              <a:rPr lang="en-US" sz="2000" dirty="0" err="1"/>
              <a:t>bij</a:t>
            </a:r>
            <a:r>
              <a:rPr lang="en-US" sz="2000" dirty="0"/>
              <a:t> 4 </a:t>
            </a:r>
            <a:r>
              <a:rPr lang="en-US" sz="2000" dirty="0" err="1"/>
              <a:t>en</a:t>
            </a:r>
            <a:r>
              <a:rPr lang="en-US" sz="2000" dirty="0"/>
              <a:t> </a:t>
            </a:r>
            <a:r>
              <a:rPr lang="en-US" sz="2000" dirty="0" err="1"/>
              <a:t>scoor</a:t>
            </a:r>
            <a:r>
              <a:rPr lang="en-US" sz="2000" dirty="0"/>
              <a:t> </a:t>
            </a:r>
            <a:r>
              <a:rPr lang="en-US" sz="2000" dirty="0" err="1"/>
              <a:t>naar</a:t>
            </a:r>
            <a:r>
              <a:rPr lang="en-US" sz="2000" dirty="0"/>
              <a:t> </a:t>
            </a:r>
            <a:r>
              <a:rPr lang="en-US" sz="2000" dirty="0" err="1"/>
              <a:t>beneden</a:t>
            </a:r>
            <a:endParaRPr lang="en-US" sz="2000" dirty="0"/>
          </a:p>
        </p:txBody>
      </p:sp>
      <p:sp>
        <p:nvSpPr>
          <p:cNvPr id="15" name="Tekstvak 14">
            <a:extLst>
              <a:ext uri="{FF2B5EF4-FFF2-40B4-BE49-F238E27FC236}">
                <a16:creationId xmlns:a16="http://schemas.microsoft.com/office/drawing/2014/main" id="{5D9E7553-0066-3A38-AD5E-5DEC61379730}"/>
              </a:ext>
            </a:extLst>
          </p:cNvPr>
          <p:cNvSpPr txBox="1"/>
          <p:nvPr/>
        </p:nvSpPr>
        <p:spPr>
          <a:xfrm>
            <a:off x="2558107" y="4652403"/>
            <a:ext cx="5661350" cy="400110"/>
          </a:xfrm>
          <a:prstGeom prst="rect">
            <a:avLst/>
          </a:prstGeom>
          <a:noFill/>
        </p:spPr>
        <p:txBody>
          <a:bodyPr wrap="square" rtlCol="0">
            <a:spAutoFit/>
          </a:bodyPr>
          <a:lstStyle/>
          <a:p>
            <a:r>
              <a:rPr lang="en-US" sz="2000" dirty="0" err="1"/>
              <a:t>Gestructureerd</a:t>
            </a:r>
            <a:r>
              <a:rPr lang="en-US" sz="2000" dirty="0"/>
              <a:t> </a:t>
            </a:r>
            <a:r>
              <a:rPr lang="en-US" sz="2000" dirty="0" err="1"/>
              <a:t>klinisch</a:t>
            </a:r>
            <a:r>
              <a:rPr lang="en-US" sz="2000" dirty="0"/>
              <a:t> </a:t>
            </a:r>
            <a:r>
              <a:rPr lang="en-US" sz="2000" dirty="0" err="1"/>
              <a:t>oordeel</a:t>
            </a:r>
            <a:endParaRPr lang="en-US" sz="2000" dirty="0"/>
          </a:p>
        </p:txBody>
      </p:sp>
      <p:sp>
        <p:nvSpPr>
          <p:cNvPr id="2" name="Tijdelijke aanduiding voor dianummer 1">
            <a:extLst>
              <a:ext uri="{FF2B5EF4-FFF2-40B4-BE49-F238E27FC236}">
                <a16:creationId xmlns:a16="http://schemas.microsoft.com/office/drawing/2014/main" id="{5196801C-06C8-20B3-D52F-F1513E5AC9C9}"/>
              </a:ext>
            </a:extLst>
          </p:cNvPr>
          <p:cNvSpPr>
            <a:spLocks noGrp="1"/>
          </p:cNvSpPr>
          <p:nvPr>
            <p:ph type="sldNum" sz="quarter" idx="12"/>
          </p:nvPr>
        </p:nvSpPr>
        <p:spPr/>
        <p:txBody>
          <a:bodyPr/>
          <a:lstStyle/>
          <a:p>
            <a:fld id="{2AEC867E-F275-450B-9A68-FAE22BE29777}" type="slidenum">
              <a:rPr lang="nl-BE" smtClean="0"/>
              <a:t>25</a:t>
            </a:fld>
            <a:endParaRPr lang="nl-BE"/>
          </a:p>
        </p:txBody>
      </p:sp>
      <p:pic>
        <p:nvPicPr>
          <p:cNvPr id="7" name="Audio 6">
            <a:hlinkClick r:id="" action="ppaction://media"/>
            <a:extLst>
              <a:ext uri="{FF2B5EF4-FFF2-40B4-BE49-F238E27FC236}">
                <a16:creationId xmlns:a16="http://schemas.microsoft.com/office/drawing/2014/main" id="{6BEC310B-3575-8C9B-4926-6876CC9B4051}"/>
              </a:ext>
            </a:extLst>
          </p:cNvPr>
          <p:cNvPicPr>
            <a:picLocks noChangeAspect="1"/>
          </p:cNvPicPr>
          <p:nvPr>
            <a:audioFile r:link="rId3"/>
            <p:extLst>
              <p:ext uri="{DAA4B4D4-6D71-4841-9C94-3DE7FCFB9230}">
                <p14:media xmlns:p14="http://schemas.microsoft.com/office/powerpoint/2010/main" r:embed="rId2"/>
              </p:ext>
            </p:extLst>
          </p:nvPr>
        </p:nvPicPr>
        <p:blipFill>
          <a:blip r:embed="rId10"/>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082478632"/>
      </p:ext>
    </p:extLst>
  </p:cSld>
  <p:clrMapOvr>
    <a:masterClrMapping/>
  </p:clrMapOvr>
  <mc:AlternateContent xmlns:mc="http://schemas.openxmlformats.org/markup-compatibility/2006" xmlns:p14="http://schemas.microsoft.com/office/powerpoint/2010/main">
    <mc:Choice Requires="p14">
      <p:transition spd="slow" p14:dur="2000" advTm="34502"/>
    </mc:Choice>
    <mc:Fallback xmlns="">
      <p:transition spd="slow" advTm="34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7"/>
                </p:tgtEl>
              </p:cMediaNode>
            </p:audio>
          </p:childTnLst>
        </p:cTn>
      </p:par>
    </p:tnLst>
    <p:bldLst>
      <p:bldP spid="13" grpId="0"/>
      <p:bldP spid="14"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CB5CC5-1626-4EAF-8E76-0E2A3150A958}"/>
              </a:ext>
            </a:extLst>
          </p:cNvPr>
          <p:cNvSpPr>
            <a:spLocks noGrp="1"/>
          </p:cNvSpPr>
          <p:nvPr>
            <p:ph type="title"/>
          </p:nvPr>
        </p:nvSpPr>
        <p:spPr>
          <a:xfrm>
            <a:off x="457200" y="274638"/>
            <a:ext cx="8229600" cy="1143000"/>
          </a:xfrm>
        </p:spPr>
        <p:txBody>
          <a:bodyPr anchor="ctr">
            <a:normAutofit/>
          </a:bodyPr>
          <a:lstStyle/>
          <a:p>
            <a:r>
              <a:rPr lang="nl-BE" dirty="0">
                <a:latin typeface="Calibri Light" panose="020F0302020204030204" pitchFamily="34" charset="0"/>
                <a:cs typeface="Calibri Light" panose="020F0302020204030204" pitchFamily="34" charset="0"/>
              </a:rPr>
              <a:t>Multidisciplinaire aanpak</a:t>
            </a:r>
          </a:p>
        </p:txBody>
      </p:sp>
      <p:sp>
        <p:nvSpPr>
          <p:cNvPr id="3" name="Tijdelijke aanduiding voor inhoud 2">
            <a:extLst>
              <a:ext uri="{FF2B5EF4-FFF2-40B4-BE49-F238E27FC236}">
                <a16:creationId xmlns:a16="http://schemas.microsoft.com/office/drawing/2014/main" id="{38D1C7EA-006B-4BFB-8D41-CE4290B56DF2}"/>
              </a:ext>
            </a:extLst>
          </p:cNvPr>
          <p:cNvSpPr>
            <a:spLocks noGrp="1"/>
          </p:cNvSpPr>
          <p:nvPr>
            <p:ph sz="half" idx="1"/>
          </p:nvPr>
        </p:nvSpPr>
        <p:spPr>
          <a:xfrm>
            <a:off x="457200" y="1600200"/>
            <a:ext cx="4038600" cy="4525963"/>
          </a:xfrm>
        </p:spPr>
        <p:txBody>
          <a:bodyPr>
            <a:normAutofit/>
          </a:bodyPr>
          <a:lstStyle/>
          <a:p>
            <a:pPr>
              <a:lnSpc>
                <a:spcPct val="90000"/>
              </a:lnSpc>
            </a:pPr>
            <a:r>
              <a:rPr lang="nl-NL" sz="2400" dirty="0">
                <a:latin typeface="Calibri Light" panose="020F0302020204030204" pitchFamily="34" charset="0"/>
                <a:cs typeface="Calibri Light" panose="020F0302020204030204" pitchFamily="34" charset="0"/>
              </a:rPr>
              <a:t>Eén persoon is verantwoordelijk voor dossier</a:t>
            </a:r>
          </a:p>
          <a:p>
            <a:pPr>
              <a:lnSpc>
                <a:spcPct val="90000"/>
              </a:lnSpc>
            </a:pPr>
            <a:r>
              <a:rPr lang="nl-NL" sz="2400" dirty="0">
                <a:latin typeface="Calibri Light" panose="020F0302020204030204" pitchFamily="34" charset="0"/>
                <a:cs typeface="Calibri Light" panose="020F0302020204030204" pitchFamily="34" charset="0"/>
              </a:rPr>
              <a:t>Vult DUNDRUM in</a:t>
            </a:r>
          </a:p>
          <a:p>
            <a:pPr>
              <a:lnSpc>
                <a:spcPct val="90000"/>
              </a:lnSpc>
            </a:pPr>
            <a:r>
              <a:rPr lang="nl-NL" sz="2400" dirty="0">
                <a:latin typeface="Calibri Light" panose="020F0302020204030204" pitchFamily="34" charset="0"/>
                <a:cs typeface="Calibri Light" panose="020F0302020204030204" pitchFamily="34" charset="0"/>
              </a:rPr>
              <a:t>Bespreekt scores met team</a:t>
            </a:r>
          </a:p>
          <a:p>
            <a:pPr>
              <a:lnSpc>
                <a:spcPct val="90000"/>
              </a:lnSpc>
            </a:pPr>
            <a:r>
              <a:rPr lang="nl-NL" sz="2400" dirty="0">
                <a:latin typeface="Calibri Light" panose="020F0302020204030204" pitchFamily="34" charset="0"/>
                <a:cs typeface="Calibri Light" panose="020F0302020204030204" pitchFamily="34" charset="0"/>
              </a:rPr>
              <a:t>Team geeft input</a:t>
            </a:r>
          </a:p>
          <a:p>
            <a:pPr>
              <a:lnSpc>
                <a:spcPct val="90000"/>
              </a:lnSpc>
            </a:pPr>
            <a:r>
              <a:rPr lang="nl-NL" sz="2400" dirty="0">
                <a:latin typeface="Calibri Light" panose="020F0302020204030204" pitchFamily="34" charset="0"/>
                <a:cs typeface="Calibri Light" panose="020F0302020204030204" pitchFamily="34" charset="0"/>
              </a:rPr>
              <a:t>Consensus score wordt gekozen</a:t>
            </a:r>
          </a:p>
          <a:p>
            <a:pPr>
              <a:lnSpc>
                <a:spcPct val="90000"/>
              </a:lnSpc>
            </a:pPr>
            <a:r>
              <a:rPr lang="nl-NL" sz="2400" dirty="0">
                <a:latin typeface="Calibri Light" panose="020F0302020204030204" pitchFamily="34" charset="0"/>
                <a:cs typeface="Calibri Light" panose="020F0302020204030204" pitchFamily="34" charset="0"/>
              </a:rPr>
              <a:t>Belangrijk dat team kennis heeft van DUNDRUM</a:t>
            </a:r>
          </a:p>
        </p:txBody>
      </p:sp>
      <p:pic>
        <p:nvPicPr>
          <p:cNvPr id="5" name="Afbeelding 4" descr="Collega's in beraad">
            <a:extLst>
              <a:ext uri="{FF2B5EF4-FFF2-40B4-BE49-F238E27FC236}">
                <a16:creationId xmlns:a16="http://schemas.microsoft.com/office/drawing/2014/main" id="{5EB97102-BF0E-C885-32E7-990BBB4EAE2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956" r="21481" b="-1"/>
          <a:stretch/>
        </p:blipFill>
        <p:spPr>
          <a:xfrm>
            <a:off x="4648200" y="1600200"/>
            <a:ext cx="4038600" cy="4525963"/>
          </a:xfrm>
          <a:prstGeom prst="rect">
            <a:avLst/>
          </a:prstGeom>
          <a:noFill/>
        </p:spPr>
      </p:pic>
      <p:sp>
        <p:nvSpPr>
          <p:cNvPr id="4" name="Tijdelijke aanduiding voor dianummer 3">
            <a:extLst>
              <a:ext uri="{FF2B5EF4-FFF2-40B4-BE49-F238E27FC236}">
                <a16:creationId xmlns:a16="http://schemas.microsoft.com/office/drawing/2014/main" id="{7B9855BE-7992-40F0-AF34-4DA83C1993E4}"/>
              </a:ext>
            </a:extLst>
          </p:cNvPr>
          <p:cNvSpPr>
            <a:spLocks noGrp="1"/>
          </p:cNvSpPr>
          <p:nvPr>
            <p:ph type="sldNum" sz="quarter" idx="12"/>
          </p:nvPr>
        </p:nvSpPr>
        <p:spPr/>
        <p:txBody>
          <a:bodyPr/>
          <a:lstStyle/>
          <a:p>
            <a:fld id="{2AEC867E-F275-450B-9A68-FAE22BE29777}" type="slidenum">
              <a:rPr lang="nl-BE" smtClean="0"/>
              <a:t>26</a:t>
            </a:fld>
            <a:endParaRPr lang="nl-BE"/>
          </a:p>
        </p:txBody>
      </p:sp>
      <p:pic>
        <p:nvPicPr>
          <p:cNvPr id="8" name="Audio 7">
            <a:hlinkClick r:id="" action="ppaction://media"/>
            <a:extLst>
              <a:ext uri="{FF2B5EF4-FFF2-40B4-BE49-F238E27FC236}">
                <a16:creationId xmlns:a16="http://schemas.microsoft.com/office/drawing/2014/main" id="{541157B3-8502-DE34-6301-3F6E675E6B0F}"/>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995024613"/>
      </p:ext>
    </p:extLst>
  </p:cSld>
  <p:clrMapOvr>
    <a:masterClrMapping/>
  </p:clrMapOvr>
  <mc:AlternateContent xmlns:mc="http://schemas.openxmlformats.org/markup-compatibility/2006" xmlns:p14="http://schemas.microsoft.com/office/powerpoint/2010/main">
    <mc:Choice Requires="p14">
      <p:transition spd="slow" p14:dur="2000" advTm="36279"/>
    </mc:Choice>
    <mc:Fallback xmlns="">
      <p:transition spd="slow" advTm="36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35885F-E48D-1971-2023-314DBE34C08C}"/>
              </a:ext>
            </a:extLst>
          </p:cNvPr>
          <p:cNvSpPr>
            <a:spLocks noGrp="1"/>
          </p:cNvSpPr>
          <p:nvPr>
            <p:ph type="title"/>
          </p:nvPr>
        </p:nvSpPr>
        <p:spPr/>
        <p:txBody>
          <a:bodyPr>
            <a:normAutofit/>
          </a:bodyPr>
          <a:lstStyle/>
          <a:p>
            <a:r>
              <a:rPr lang="en-US" sz="4400" b="0" dirty="0">
                <a:latin typeface="Calibri Light" panose="020F0302020204030204" pitchFamily="34" charset="0"/>
                <a:cs typeface="Calibri Light" panose="020F0302020204030204" pitchFamily="34" charset="0"/>
              </a:rPr>
              <a:t>DUNDRUM-1</a:t>
            </a:r>
          </a:p>
        </p:txBody>
      </p:sp>
      <p:pic>
        <p:nvPicPr>
          <p:cNvPr id="11266" name="Picture 2" descr="Not enuough security Need MOARE! - Paranoia meme | Make a Meme">
            <a:extLst>
              <a:ext uri="{FF2B5EF4-FFF2-40B4-BE49-F238E27FC236}">
                <a16:creationId xmlns:a16="http://schemas.microsoft.com/office/drawing/2014/main" id="{5BDA4BCA-7E13-672E-4F48-58FCFE8987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976" y="1513681"/>
            <a:ext cx="4665993" cy="3499495"/>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dianummer 4">
            <a:extLst>
              <a:ext uri="{FF2B5EF4-FFF2-40B4-BE49-F238E27FC236}">
                <a16:creationId xmlns:a16="http://schemas.microsoft.com/office/drawing/2014/main" id="{EFA9E1C6-0188-2A56-D97D-051CAA4EB494}"/>
              </a:ext>
            </a:extLst>
          </p:cNvPr>
          <p:cNvSpPr>
            <a:spLocks noGrp="1"/>
          </p:cNvSpPr>
          <p:nvPr>
            <p:ph type="sldNum" sz="quarter" idx="12"/>
          </p:nvPr>
        </p:nvSpPr>
        <p:spPr/>
        <p:txBody>
          <a:bodyPr/>
          <a:lstStyle/>
          <a:p>
            <a:fld id="{2AEC867E-F275-450B-9A68-FAE22BE29777}" type="slidenum">
              <a:rPr lang="nl-BE" smtClean="0"/>
              <a:t>27</a:t>
            </a:fld>
            <a:endParaRPr lang="nl-BE"/>
          </a:p>
        </p:txBody>
      </p:sp>
      <p:pic>
        <p:nvPicPr>
          <p:cNvPr id="4" name="Audio 3">
            <a:hlinkClick r:id="" action="ppaction://media"/>
            <a:extLst>
              <a:ext uri="{FF2B5EF4-FFF2-40B4-BE49-F238E27FC236}">
                <a16:creationId xmlns:a16="http://schemas.microsoft.com/office/drawing/2014/main" id="{67D4FA64-37AA-F367-3B7C-6664F4E3160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535160490"/>
      </p:ext>
    </p:extLst>
  </p:cSld>
  <p:clrMapOvr>
    <a:masterClrMapping/>
  </p:clrMapOvr>
  <mc:AlternateContent xmlns:mc="http://schemas.openxmlformats.org/markup-compatibility/2006" xmlns:p14="http://schemas.microsoft.com/office/powerpoint/2010/main">
    <mc:Choice Requires="p14">
      <p:transition spd="slow" p14:dur="2000" advTm="12127"/>
    </mc:Choice>
    <mc:Fallback xmlns="">
      <p:transition spd="slow" advTm="121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nchor="ctr">
            <a:normAutofit/>
          </a:bodyPr>
          <a:lstStyle/>
          <a:p>
            <a:r>
              <a:rPr lang="nl-BE" dirty="0">
                <a:latin typeface="Calibri Light" panose="020F0302020204030204" pitchFamily="34" charset="0"/>
                <a:cs typeface="Calibri Light" panose="020F0302020204030204" pitchFamily="34" charset="0"/>
              </a:rPr>
              <a:t>Waarom DUNDRUM-1 gebruiken?</a:t>
            </a:r>
          </a:p>
        </p:txBody>
      </p:sp>
      <p:graphicFrame>
        <p:nvGraphicFramePr>
          <p:cNvPr id="5" name="Tijdelijke aanduiding voor inhoud 2">
            <a:extLst>
              <a:ext uri="{FF2B5EF4-FFF2-40B4-BE49-F238E27FC236}">
                <a16:creationId xmlns:a16="http://schemas.microsoft.com/office/drawing/2014/main" id="{E2C4D991-377A-848B-864A-3FAA15AEE334}"/>
              </a:ext>
            </a:extLst>
          </p:cNvPr>
          <p:cNvGraphicFramePr>
            <a:graphicFrameLocks noGrp="1"/>
          </p:cNvGraphicFramePr>
          <p:nvPr>
            <p:ph idx="1"/>
            <p:extLst>
              <p:ext uri="{D42A27DB-BD31-4B8C-83A1-F6EECF244321}">
                <p14:modId xmlns:p14="http://schemas.microsoft.com/office/powerpoint/2010/main" val="26999490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Tijdelijke aanduiding voor dianummer 2">
            <a:extLst>
              <a:ext uri="{FF2B5EF4-FFF2-40B4-BE49-F238E27FC236}">
                <a16:creationId xmlns:a16="http://schemas.microsoft.com/office/drawing/2014/main" id="{DF7C0805-FB06-122B-599D-E1FA876D05A3}"/>
              </a:ext>
            </a:extLst>
          </p:cNvPr>
          <p:cNvSpPr>
            <a:spLocks noGrp="1"/>
          </p:cNvSpPr>
          <p:nvPr>
            <p:ph type="sldNum" sz="quarter" idx="12"/>
          </p:nvPr>
        </p:nvSpPr>
        <p:spPr/>
        <p:txBody>
          <a:bodyPr/>
          <a:lstStyle/>
          <a:p>
            <a:fld id="{2AEC867E-F275-450B-9A68-FAE22BE29777}" type="slidenum">
              <a:rPr lang="nl-BE" smtClean="0"/>
              <a:t>28</a:t>
            </a:fld>
            <a:endParaRPr lang="nl-BE"/>
          </a:p>
        </p:txBody>
      </p:sp>
      <p:pic>
        <p:nvPicPr>
          <p:cNvPr id="6" name="Audio 5">
            <a:hlinkClick r:id="" action="ppaction://media"/>
            <a:extLst>
              <a:ext uri="{FF2B5EF4-FFF2-40B4-BE49-F238E27FC236}">
                <a16:creationId xmlns:a16="http://schemas.microsoft.com/office/drawing/2014/main" id="{36DA9A55-6FE5-2560-BB41-E7C61FD56001}"/>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430157248"/>
      </p:ext>
    </p:extLst>
  </p:cSld>
  <p:clrMapOvr>
    <a:masterClrMapping/>
  </p:clrMapOvr>
  <mc:AlternateContent xmlns:mc="http://schemas.openxmlformats.org/markup-compatibility/2006" xmlns:p14="http://schemas.microsoft.com/office/powerpoint/2010/main">
    <mc:Choice Requires="p14">
      <p:transition spd="slow" p14:dur="2000" advTm="51379"/>
    </mc:Choice>
    <mc:Fallback xmlns="">
      <p:transition spd="slow" advTm="51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45E114F-0A49-487E-967F-B4E022187769}"/>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graphicEl>
                                              <a:dgm id="{40BB101B-6437-473A-B86E-2A449A5D77D0}"/>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graphicEl>
                                              <a:dgm id="{4A321FD8-873A-4C11-8BE4-0138263C88F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D3C135CE-EEBB-46FD-8F44-93ECAF93989C}"/>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graphicEl>
                                              <a:dgm id="{A3B33860-8F70-44C7-8B82-53315E36AE91}"/>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graphicEl>
                                              <a:dgm id="{D127E726-B8B5-46D6-85D1-DDB33D75FF2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B3108C06-B989-4E18-A4F8-FF9F45A05E37}"/>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graphicEl>
                                              <a:dgm id="{41C721CD-AB30-4390-AA83-7A4F19AB8D4E}"/>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graphicEl>
                                              <a:dgm id="{B72A0F8B-1309-4464-AB79-1262659DA25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6"/>
                </p:tgtEl>
              </p:cMediaNode>
            </p:audio>
          </p:childTnLst>
        </p:cTn>
      </p:par>
    </p:tnLst>
    <p:bldLst>
      <p:bldGraphic spid="5"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86777-DE7F-1247-AAFA-B670A03037BC}"/>
              </a:ext>
            </a:extLst>
          </p:cNvPr>
          <p:cNvSpPr>
            <a:spLocks noGrp="1"/>
          </p:cNvSpPr>
          <p:nvPr>
            <p:ph type="title"/>
          </p:nvPr>
        </p:nvSpPr>
        <p:spPr>
          <a:xfrm>
            <a:off x="457200" y="274638"/>
            <a:ext cx="8229600" cy="1143000"/>
          </a:xfrm>
        </p:spPr>
        <p:txBody>
          <a:bodyPr anchor="ctr">
            <a:normAutofit/>
          </a:bodyPr>
          <a:lstStyle/>
          <a:p>
            <a:r>
              <a:rPr lang="en-US" dirty="0">
                <a:latin typeface="Calibri Light" panose="020F0302020204030204" pitchFamily="34" charset="0"/>
                <a:cs typeface="Calibri Light" panose="020F0302020204030204" pitchFamily="34" charset="0"/>
              </a:rPr>
              <a:t>DUNDRUM-1: Triage </a:t>
            </a:r>
            <a:r>
              <a:rPr lang="en-US" dirty="0" err="1">
                <a:latin typeface="Calibri Light" panose="020F0302020204030204" pitchFamily="34" charset="0"/>
                <a:cs typeface="Calibri Light" panose="020F0302020204030204" pitchFamily="34" charset="0"/>
              </a:rPr>
              <a:t>beveiliging</a:t>
            </a:r>
            <a:endParaRPr lang="en-US" dirty="0">
              <a:latin typeface="Calibri Light" panose="020F0302020204030204" pitchFamily="34" charset="0"/>
              <a:cs typeface="Calibri Light" panose="020F0302020204030204" pitchFamily="34" charset="0"/>
            </a:endParaRPr>
          </a:p>
        </p:txBody>
      </p:sp>
      <p:pic>
        <p:nvPicPr>
          <p:cNvPr id="7" name="Graphic 6" descr="Geen teken met effen opvulling">
            <a:extLst>
              <a:ext uri="{FF2B5EF4-FFF2-40B4-BE49-F238E27FC236}">
                <a16:creationId xmlns:a16="http://schemas.microsoft.com/office/drawing/2014/main" id="{BD35A80F-20D4-07AF-D95A-892D6A6CE55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7200" y="1843881"/>
            <a:ext cx="4038600" cy="4038600"/>
          </a:xfrm>
          <a:prstGeom prst="rect">
            <a:avLst/>
          </a:prstGeom>
        </p:spPr>
      </p:pic>
      <p:sp>
        <p:nvSpPr>
          <p:cNvPr id="3" name="Content Placeholder 2">
            <a:extLst>
              <a:ext uri="{FF2B5EF4-FFF2-40B4-BE49-F238E27FC236}">
                <a16:creationId xmlns:a16="http://schemas.microsoft.com/office/drawing/2014/main" id="{39298C1D-9E55-664A-8116-74F9D0DAD1C0}"/>
              </a:ext>
            </a:extLst>
          </p:cNvPr>
          <p:cNvSpPr>
            <a:spLocks noGrp="1"/>
          </p:cNvSpPr>
          <p:nvPr>
            <p:ph sz="half" idx="2"/>
          </p:nvPr>
        </p:nvSpPr>
        <p:spPr>
          <a:xfrm>
            <a:off x="4648200" y="1600200"/>
            <a:ext cx="4038600" cy="4525963"/>
          </a:xfrm>
        </p:spPr>
        <p:txBody>
          <a:bodyPr>
            <a:normAutofit/>
          </a:bodyPr>
          <a:lstStyle/>
          <a:p>
            <a:r>
              <a:rPr lang="nl-NL" dirty="0">
                <a:latin typeface="Calibri Light" panose="020F0302020204030204" pitchFamily="34" charset="0"/>
                <a:cs typeface="Calibri Light" panose="020F0302020204030204" pitchFamily="34" charset="0"/>
              </a:rPr>
              <a:t>Triage-items ≠ risico van toekomstig geweld =&gt; risicotaxatie
Triage-items zijn niet bedoeld om een actuariële score op te leveren </a:t>
            </a:r>
            <a:r>
              <a:rPr lang="nl-NL" dirty="0" err="1">
                <a:latin typeface="Calibri Light" panose="020F0302020204030204" pitchFamily="34" charset="0"/>
                <a:cs typeface="Calibri Light" panose="020F0302020204030204" pitchFamily="34" charset="0"/>
              </a:rPr>
              <a:t>mbt</a:t>
            </a:r>
            <a:r>
              <a:rPr lang="nl-NL" dirty="0">
                <a:latin typeface="Calibri Light" panose="020F0302020204030204" pitchFamily="34" charset="0"/>
                <a:cs typeface="Calibri Light" panose="020F0302020204030204" pitchFamily="34" charset="0"/>
              </a:rPr>
              <a:t> vaste </a:t>
            </a:r>
            <a:r>
              <a:rPr lang="nl-NL" dirty="0" err="1">
                <a:latin typeface="Calibri Light" panose="020F0302020204030204" pitchFamily="34" charset="0"/>
                <a:cs typeface="Calibri Light" panose="020F0302020204030204" pitchFamily="34" charset="0"/>
              </a:rPr>
              <a:t>cut-off</a:t>
            </a:r>
            <a:r>
              <a:rPr lang="nl-NL" dirty="0">
                <a:latin typeface="Calibri Light" panose="020F0302020204030204" pitchFamily="34" charset="0"/>
                <a:cs typeface="Calibri Light" panose="020F0302020204030204" pitchFamily="34" charset="0"/>
              </a:rPr>
              <a:t> punten</a:t>
            </a:r>
            <a:endParaRPr lang="en-US" dirty="0">
              <a:latin typeface="Calibri Light" panose="020F0302020204030204" pitchFamily="34" charset="0"/>
              <a:cs typeface="Calibri Light" panose="020F0302020204030204" pitchFamily="34" charset="0"/>
            </a:endParaRPr>
          </a:p>
          <a:p>
            <a:pPr lvl="2"/>
            <a:endParaRPr lang="en-US" sz="2800" dirty="0"/>
          </a:p>
        </p:txBody>
      </p:sp>
      <p:sp>
        <p:nvSpPr>
          <p:cNvPr id="4" name="Tijdelijke aanduiding voor dianummer 3">
            <a:extLst>
              <a:ext uri="{FF2B5EF4-FFF2-40B4-BE49-F238E27FC236}">
                <a16:creationId xmlns:a16="http://schemas.microsoft.com/office/drawing/2014/main" id="{227F587F-55A1-E9E2-0906-47A7F8F1F354}"/>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2AEC867E-F275-450B-9A68-FAE22BE29777}" type="slidenum">
              <a:rPr lang="nl-BE" smtClean="0"/>
              <a:pPr>
                <a:spcAft>
                  <a:spcPts val="600"/>
                </a:spcAft>
              </a:pPr>
              <a:t>29</a:t>
            </a:fld>
            <a:endParaRPr lang="nl-BE"/>
          </a:p>
        </p:txBody>
      </p:sp>
      <p:pic>
        <p:nvPicPr>
          <p:cNvPr id="6" name="Audio 5">
            <a:hlinkClick r:id="" action="ppaction://media"/>
            <a:extLst>
              <a:ext uri="{FF2B5EF4-FFF2-40B4-BE49-F238E27FC236}">
                <a16:creationId xmlns:a16="http://schemas.microsoft.com/office/drawing/2014/main" id="{A8941FE8-F3CC-2F8D-5FB0-EC695282C55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96208317"/>
      </p:ext>
    </p:extLst>
  </p:cSld>
  <p:clrMapOvr>
    <a:masterClrMapping/>
  </p:clrMapOvr>
  <mc:AlternateContent xmlns:mc="http://schemas.openxmlformats.org/markup-compatibility/2006" xmlns:p14="http://schemas.microsoft.com/office/powerpoint/2010/main">
    <mc:Choice Requires="p14">
      <p:transition spd="slow" p14:dur="2000" advTm="44626"/>
    </mc:Choice>
    <mc:Fallback xmlns="">
      <p:transition spd="slow" advTm="44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314DAC02-59FB-7816-7BEC-6B0C4AB2681B}"/>
              </a:ext>
            </a:extLst>
          </p:cNvPr>
          <p:cNvSpPr>
            <a:spLocks noGrp="1"/>
          </p:cNvSpPr>
          <p:nvPr>
            <p:ph type="sldNum" sz="quarter" idx="12"/>
          </p:nvPr>
        </p:nvSpPr>
        <p:spPr/>
        <p:txBody>
          <a:bodyPr/>
          <a:lstStyle/>
          <a:p>
            <a:fld id="{0A297500-7527-634B-90F4-69D0994C32B4}" type="slidenum">
              <a:rPr lang="nl-NL" smtClean="0"/>
              <a:pPr/>
              <a:t>3</a:t>
            </a:fld>
            <a:endParaRPr lang="nl-NL" dirty="0"/>
          </a:p>
        </p:txBody>
      </p:sp>
      <p:sp>
        <p:nvSpPr>
          <p:cNvPr id="3" name="Tijdelijke aanduiding voor inhoud 2">
            <a:extLst>
              <a:ext uri="{FF2B5EF4-FFF2-40B4-BE49-F238E27FC236}">
                <a16:creationId xmlns:a16="http://schemas.microsoft.com/office/drawing/2014/main" id="{362C6E12-D80B-170A-9F59-1A6BA75B11F3}"/>
              </a:ext>
            </a:extLst>
          </p:cNvPr>
          <p:cNvSpPr>
            <a:spLocks noGrp="1"/>
          </p:cNvSpPr>
          <p:nvPr>
            <p:ph sz="quarter" idx="13"/>
          </p:nvPr>
        </p:nvSpPr>
        <p:spPr/>
        <p:txBody>
          <a:bodyPr>
            <a:normAutofit lnSpcReduction="10000"/>
          </a:bodyPr>
          <a:lstStyle/>
          <a:p>
            <a:pPr marL="0" lvl="0" indent="0" algn="l" rtl="0">
              <a:lnSpc>
                <a:spcPct val="100000"/>
              </a:lnSpc>
              <a:spcBef>
                <a:spcPts val="0"/>
              </a:spcBef>
              <a:spcAft>
                <a:spcPts val="0"/>
              </a:spcAft>
              <a:buNone/>
            </a:pPr>
            <a:r>
              <a:rPr lang="nl-NL" sz="2400" dirty="0">
                <a:latin typeface="Calibri Light" panose="020F0302020204030204" pitchFamily="34" charset="0"/>
                <a:cs typeface="Calibri Light" panose="020F0302020204030204" pitchFamily="34" charset="0"/>
              </a:rPr>
              <a:t>Project gefinancierd door de FOD Volksgezondheid </a:t>
            </a:r>
            <a:r>
              <a:rPr lang="nl-NL" sz="2400" dirty="0" err="1">
                <a:latin typeface="Calibri Light" panose="020F0302020204030204" pitchFamily="34" charset="0"/>
                <a:cs typeface="Calibri Light" panose="020F0302020204030204" pitchFamily="34" charset="0"/>
              </a:rPr>
              <a:t>ikv</a:t>
            </a:r>
            <a:r>
              <a:rPr lang="nl-NL" sz="2400" dirty="0">
                <a:latin typeface="Calibri Light" panose="020F0302020204030204" pitchFamily="34" charset="0"/>
                <a:cs typeface="Calibri Light" panose="020F0302020204030204" pitchFamily="34" charset="0"/>
              </a:rPr>
              <a:t> kwaliteitsbudget (werknota 2022)</a:t>
            </a:r>
            <a:endParaRPr lang="nl-NL" dirty="0">
              <a:latin typeface="Calibri Light" panose="020F0302020204030204" pitchFamily="34" charset="0"/>
              <a:cs typeface="Calibri Light" panose="020F0302020204030204" pitchFamily="34" charset="0"/>
            </a:endParaRPr>
          </a:p>
          <a:p>
            <a:pPr marL="457200" lvl="1" indent="-228600" algn="l" rtl="0">
              <a:lnSpc>
                <a:spcPct val="100000"/>
              </a:lnSpc>
              <a:spcBef>
                <a:spcPts val="1000"/>
              </a:spcBef>
              <a:spcAft>
                <a:spcPts val="0"/>
              </a:spcAft>
              <a:buSzPts val="2000"/>
              <a:buChar char="•"/>
            </a:pPr>
            <a:r>
              <a:rPr lang="nl-NL" sz="2000" dirty="0">
                <a:latin typeface="Calibri Light" panose="020F0302020204030204" pitchFamily="34" charset="0"/>
                <a:cs typeface="Calibri Light" panose="020F0302020204030204" pitchFamily="34" charset="0"/>
              </a:rPr>
              <a:t>De implementatie van de </a:t>
            </a:r>
            <a:r>
              <a:rPr lang="nl-NL" sz="2000" dirty="0" err="1">
                <a:latin typeface="Calibri Light" panose="020F0302020204030204" pitchFamily="34" charset="0"/>
                <a:cs typeface="Calibri Light" panose="020F0302020204030204" pitchFamily="34" charset="0"/>
              </a:rPr>
              <a:t>Dundrum</a:t>
            </a:r>
            <a:r>
              <a:rPr lang="nl-NL" sz="2000" dirty="0">
                <a:latin typeface="Calibri Light" panose="020F0302020204030204" pitchFamily="34" charset="0"/>
                <a:cs typeface="Calibri Light" panose="020F0302020204030204" pitchFamily="34" charset="0"/>
              </a:rPr>
              <a:t> over de drie Nederlandstalige hoven van beroep.</a:t>
            </a:r>
            <a:endParaRPr lang="nl-NL" dirty="0">
              <a:latin typeface="Calibri Light" panose="020F0302020204030204" pitchFamily="34" charset="0"/>
              <a:cs typeface="Calibri Light" panose="020F0302020204030204" pitchFamily="34" charset="0"/>
            </a:endParaRPr>
          </a:p>
          <a:p>
            <a:pPr marL="457200" lvl="1" indent="-228600" algn="l" rtl="0">
              <a:lnSpc>
                <a:spcPct val="100000"/>
              </a:lnSpc>
              <a:spcBef>
                <a:spcPts val="1000"/>
              </a:spcBef>
              <a:spcAft>
                <a:spcPts val="0"/>
              </a:spcAft>
              <a:buSzPts val="2000"/>
              <a:buChar char="•"/>
            </a:pPr>
            <a:r>
              <a:rPr lang="nl-NL" sz="2000" dirty="0">
                <a:latin typeface="Calibri Light" panose="020F0302020204030204" pitchFamily="34" charset="0"/>
                <a:cs typeface="Calibri Light" panose="020F0302020204030204" pitchFamily="34" charset="0"/>
              </a:rPr>
              <a:t>Met als doelstelling:</a:t>
            </a:r>
            <a:endParaRPr lang="nl-NL" dirty="0">
              <a:latin typeface="Calibri Light" panose="020F0302020204030204" pitchFamily="34" charset="0"/>
              <a:cs typeface="Calibri Light" panose="020F0302020204030204" pitchFamily="34" charset="0"/>
            </a:endParaRPr>
          </a:p>
          <a:p>
            <a:pPr marL="457200" lvl="1" indent="-101600" algn="l" rtl="0">
              <a:lnSpc>
                <a:spcPct val="100000"/>
              </a:lnSpc>
              <a:spcBef>
                <a:spcPts val="1000"/>
              </a:spcBef>
              <a:spcAft>
                <a:spcPts val="0"/>
              </a:spcAft>
              <a:buSzPts val="2000"/>
              <a:buNone/>
            </a:pPr>
            <a:endParaRPr lang="nl-NL" sz="2000" dirty="0">
              <a:latin typeface="Calibri Light" panose="020F0302020204030204" pitchFamily="34" charset="0"/>
              <a:cs typeface="Calibri Light" panose="020F0302020204030204" pitchFamily="34" charset="0"/>
            </a:endParaRPr>
          </a:p>
          <a:p>
            <a:pPr marL="571500" lvl="1" indent="-342900" algn="l" rtl="0">
              <a:lnSpc>
                <a:spcPct val="100000"/>
              </a:lnSpc>
              <a:spcBef>
                <a:spcPts val="1000"/>
              </a:spcBef>
              <a:spcAft>
                <a:spcPts val="0"/>
              </a:spcAft>
              <a:buSzPts val="2000"/>
              <a:buAutoNum type="arabicParenR"/>
            </a:pPr>
            <a:r>
              <a:rPr lang="nl-NL" sz="2000" dirty="0">
                <a:latin typeface="Calibri Light" panose="020F0302020204030204" pitchFamily="34" charset="0"/>
                <a:cs typeface="Calibri Light" panose="020F0302020204030204" pitchFamily="34" charset="0"/>
              </a:rPr>
              <a:t>Bieden van gemeenschappelijke indicator</a:t>
            </a:r>
            <a:endParaRPr lang="nl-NL" dirty="0">
              <a:latin typeface="Calibri Light" panose="020F0302020204030204" pitchFamily="34" charset="0"/>
              <a:cs typeface="Calibri Light" panose="020F0302020204030204" pitchFamily="34" charset="0"/>
            </a:endParaRPr>
          </a:p>
          <a:p>
            <a:pPr marL="685800" lvl="3" indent="0" algn="l" rtl="0">
              <a:lnSpc>
                <a:spcPct val="100000"/>
              </a:lnSpc>
              <a:spcBef>
                <a:spcPts val="1000"/>
              </a:spcBef>
              <a:spcAft>
                <a:spcPts val="0"/>
              </a:spcAft>
              <a:buSzPts val="2000"/>
              <a:buNone/>
            </a:pPr>
            <a:endParaRPr lang="nl-NL" sz="2000" dirty="0">
              <a:latin typeface="Calibri Light" panose="020F0302020204030204" pitchFamily="34" charset="0"/>
              <a:cs typeface="Calibri Light" panose="020F0302020204030204" pitchFamily="34" charset="0"/>
            </a:endParaRPr>
          </a:p>
          <a:p>
            <a:pPr marL="571500" lvl="1" indent="-342900" algn="l" rtl="0">
              <a:lnSpc>
                <a:spcPct val="100000"/>
              </a:lnSpc>
              <a:spcBef>
                <a:spcPts val="1000"/>
              </a:spcBef>
              <a:spcAft>
                <a:spcPts val="0"/>
              </a:spcAft>
              <a:buSzPts val="2000"/>
              <a:buAutoNum type="arabicParenR"/>
            </a:pPr>
            <a:r>
              <a:rPr lang="nl-NL" sz="2000" dirty="0">
                <a:latin typeface="Calibri Light" panose="020F0302020204030204" pitchFamily="34" charset="0"/>
                <a:cs typeface="Calibri Light" panose="020F0302020204030204" pitchFamily="34" charset="0"/>
              </a:rPr>
              <a:t>Creëren van gemeenschappelijke taal</a:t>
            </a:r>
          </a:p>
          <a:p>
            <a:pPr marL="571500" lvl="1" indent="-342900" algn="l" rtl="0">
              <a:lnSpc>
                <a:spcPct val="100000"/>
              </a:lnSpc>
              <a:spcBef>
                <a:spcPts val="1000"/>
              </a:spcBef>
              <a:spcAft>
                <a:spcPts val="0"/>
              </a:spcAft>
              <a:buSzPts val="2000"/>
              <a:buAutoNum type="arabicParenR"/>
            </a:pPr>
            <a:endParaRPr lang="nl-NL" sz="2000" dirty="0">
              <a:latin typeface="Calibri Light" panose="020F0302020204030204" pitchFamily="34" charset="0"/>
              <a:cs typeface="Calibri Light" panose="020F0302020204030204" pitchFamily="34" charset="0"/>
            </a:endParaRPr>
          </a:p>
          <a:p>
            <a:pPr marL="628650" lvl="2" indent="0">
              <a:spcBef>
                <a:spcPts val="1000"/>
              </a:spcBef>
              <a:buSzPts val="2000"/>
              <a:buNone/>
            </a:pPr>
            <a:r>
              <a:rPr lang="nl-NL" dirty="0">
                <a:latin typeface="Calibri Light" panose="020F0302020204030204" pitchFamily="34" charset="0"/>
                <a:cs typeface="Calibri Light" panose="020F0302020204030204" pitchFamily="34" charset="0"/>
              </a:rPr>
              <a:t>DMV de DUNDRUM</a:t>
            </a:r>
          </a:p>
          <a:p>
            <a:endParaRPr lang="en-US" dirty="0"/>
          </a:p>
        </p:txBody>
      </p:sp>
      <p:sp>
        <p:nvSpPr>
          <p:cNvPr id="4" name="Titel 3">
            <a:extLst>
              <a:ext uri="{FF2B5EF4-FFF2-40B4-BE49-F238E27FC236}">
                <a16:creationId xmlns:a16="http://schemas.microsoft.com/office/drawing/2014/main" id="{9A68716C-D4E9-73E4-49A7-A9ACBE91DA23}"/>
              </a:ext>
            </a:extLst>
          </p:cNvPr>
          <p:cNvSpPr>
            <a:spLocks noGrp="1"/>
          </p:cNvSpPr>
          <p:nvPr>
            <p:ph type="title"/>
          </p:nvPr>
        </p:nvSpPr>
        <p:spPr/>
        <p:txBody>
          <a:bodyPr/>
          <a:lstStyle/>
          <a:p>
            <a:r>
              <a:rPr lang="en-US" dirty="0" err="1">
                <a:latin typeface="Calibri Light" panose="020F0302020204030204" pitchFamily="34" charset="0"/>
                <a:cs typeface="Calibri Light" panose="020F0302020204030204" pitchFamily="34" charset="0"/>
              </a:rPr>
              <a:t>Opdrachtgever</a:t>
            </a:r>
            <a:endParaRPr lang="en-US" dirty="0">
              <a:latin typeface="Calibri Light" panose="020F0302020204030204" pitchFamily="34" charset="0"/>
              <a:cs typeface="Calibri Light" panose="020F0302020204030204" pitchFamily="34" charset="0"/>
            </a:endParaRPr>
          </a:p>
        </p:txBody>
      </p:sp>
      <p:pic>
        <p:nvPicPr>
          <p:cNvPr id="15" name="Audio 14">
            <a:hlinkClick r:id="" action="ppaction://media"/>
            <a:extLst>
              <a:ext uri="{FF2B5EF4-FFF2-40B4-BE49-F238E27FC236}">
                <a16:creationId xmlns:a16="http://schemas.microsoft.com/office/drawing/2014/main" id="{C93AA4A1-3537-9FCC-D275-EBABC7355B0F}"/>
              </a:ext>
            </a:extLst>
          </p:cNvPr>
          <p:cNvPicPr>
            <a:picLocks noChangeAspect="1"/>
          </p:cNvPicPr>
          <p:nvPr>
            <a:audioFile r:link="rId3"/>
            <p:extLst>
              <p:ext uri="{DAA4B4D4-6D71-4841-9C94-3DE7FCFB9230}">
                <p14:media xmlns:p14="http://schemas.microsoft.com/office/powerpoint/2010/main" r:embed="rId2"/>
              </p:ext>
            </p:extLst>
          </p:nvPr>
        </p:nvPicPr>
        <p:blipFill>
          <a:blip r:embed="rId5"/>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4177315455"/>
      </p:ext>
    </p:extLst>
  </p:cSld>
  <p:clrMapOvr>
    <a:masterClrMapping/>
  </p:clrMapOvr>
  <mc:AlternateContent xmlns:mc="http://schemas.openxmlformats.org/markup-compatibility/2006" xmlns:p14="http://schemas.microsoft.com/office/powerpoint/2010/main">
    <mc:Choice Requires="p14">
      <p:transition spd="slow" p14:dur="2000" advTm="29949"/>
    </mc:Choice>
    <mc:Fallback xmlns="">
      <p:transition spd="slow" advTm="299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1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DUNDRUM-1</a:t>
            </a:r>
          </a:p>
        </p:txBody>
      </p:sp>
      <p:sp>
        <p:nvSpPr>
          <p:cNvPr id="3" name="Tijdelijke aanduiding voor inhoud 2"/>
          <p:cNvSpPr>
            <a:spLocks noGrp="1"/>
          </p:cNvSpPr>
          <p:nvPr>
            <p:ph idx="1"/>
          </p:nvPr>
        </p:nvSpPr>
        <p:spPr/>
        <p:txBody>
          <a:bodyPr/>
          <a:lstStyle/>
          <a:p>
            <a:r>
              <a:rPr lang="nl-BE" dirty="0">
                <a:latin typeface="Calibri Light" panose="020F0302020204030204" pitchFamily="34" charset="0"/>
                <a:cs typeface="Calibri Light" panose="020F0302020204030204" pitchFamily="34" charset="0"/>
              </a:rPr>
              <a:t>11 items (5 punten schaal)</a:t>
            </a:r>
          </a:p>
          <a:p>
            <a:pPr lvl="1"/>
            <a:r>
              <a:rPr lang="nl-BE" dirty="0">
                <a:latin typeface="Calibri Light" panose="020F0302020204030204" pitchFamily="34" charset="0"/>
                <a:cs typeface="Calibri Light" panose="020F0302020204030204" pitchFamily="34" charset="0"/>
              </a:rPr>
              <a:t>4 = high security</a:t>
            </a:r>
          </a:p>
          <a:p>
            <a:pPr lvl="1"/>
            <a:r>
              <a:rPr lang="nl-BE" dirty="0">
                <a:latin typeface="Calibri Light" panose="020F0302020204030204" pitchFamily="34" charset="0"/>
                <a:cs typeface="Calibri Light" panose="020F0302020204030204" pitchFamily="34" charset="0"/>
              </a:rPr>
              <a:t>3 = medium security</a:t>
            </a:r>
          </a:p>
          <a:p>
            <a:pPr lvl="1"/>
            <a:r>
              <a:rPr lang="nl-BE" dirty="0">
                <a:latin typeface="Calibri Light" panose="020F0302020204030204" pitchFamily="34" charset="0"/>
                <a:cs typeface="Calibri Light" panose="020F0302020204030204" pitchFamily="34" charset="0"/>
              </a:rPr>
              <a:t>2 = psychiatrische intensieve zorg / low security </a:t>
            </a:r>
          </a:p>
          <a:p>
            <a:pPr lvl="1"/>
            <a:r>
              <a:rPr lang="nl-BE" dirty="0">
                <a:latin typeface="Calibri Light" panose="020F0302020204030204" pitchFamily="34" charset="0"/>
                <a:cs typeface="Calibri Light" panose="020F0302020204030204" pitchFamily="34" charset="0"/>
              </a:rPr>
              <a:t>1 = open afdeling</a:t>
            </a:r>
          </a:p>
          <a:p>
            <a:pPr lvl="1"/>
            <a:r>
              <a:rPr lang="nl-BE" dirty="0">
                <a:latin typeface="Calibri Light" panose="020F0302020204030204" pitchFamily="34" charset="0"/>
                <a:cs typeface="Calibri Light" panose="020F0302020204030204" pitchFamily="34" charset="0"/>
              </a:rPr>
              <a:t>0 = ambulant</a:t>
            </a:r>
          </a:p>
        </p:txBody>
      </p:sp>
      <p:pic>
        <p:nvPicPr>
          <p:cNvPr id="16" name="Afbeelding 15" descr="Afbeelding met tekst, schermopname, Lettertype, diagram&#10;&#10;Automatisch gegenereerde beschrijving">
            <a:extLst>
              <a:ext uri="{FF2B5EF4-FFF2-40B4-BE49-F238E27FC236}">
                <a16:creationId xmlns:a16="http://schemas.microsoft.com/office/drawing/2014/main" id="{EBBE892E-E353-0197-F203-F03EC26DF2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83968" y="4077072"/>
            <a:ext cx="4710337" cy="2983524"/>
          </a:xfrm>
          <a:prstGeom prst="rect">
            <a:avLst/>
          </a:prstGeom>
        </p:spPr>
      </p:pic>
      <p:sp>
        <p:nvSpPr>
          <p:cNvPr id="17" name="Rechthoek 16">
            <a:extLst>
              <a:ext uri="{FF2B5EF4-FFF2-40B4-BE49-F238E27FC236}">
                <a16:creationId xmlns:a16="http://schemas.microsoft.com/office/drawing/2014/main" id="{4BA51169-6E6C-90D5-EA34-C707FFE4D966}"/>
              </a:ext>
            </a:extLst>
          </p:cNvPr>
          <p:cNvSpPr/>
          <p:nvPr/>
        </p:nvSpPr>
        <p:spPr>
          <a:xfrm>
            <a:off x="4295624" y="5905399"/>
            <a:ext cx="3892156" cy="923330"/>
          </a:xfrm>
          <a:prstGeom prst="rect">
            <a:avLst/>
          </a:prstGeom>
          <a:noFill/>
        </p:spPr>
        <p:txBody>
          <a:bodyPr wrap="none" lIns="91440" tIns="45720" rIns="91440" bIns="45720">
            <a:spAutoFit/>
          </a:bodyPr>
          <a:lstStyle/>
          <a:p>
            <a:pPr algn="ctr"/>
            <a:r>
              <a:rPr lang="nl-NL" sz="5400" b="0" cap="none" spc="0" dirty="0">
                <a:ln w="0"/>
                <a:solidFill>
                  <a:schemeClr val="accent3">
                    <a:lumMod val="60000"/>
                    <a:lumOff val="40000"/>
                  </a:schemeClr>
                </a:solidFill>
                <a:effectLst>
                  <a:outerShdw blurRad="38100" dist="25400" dir="5400000" algn="ctr" rotWithShape="0">
                    <a:srgbClr val="6E747A">
                      <a:alpha val="43000"/>
                    </a:srgbClr>
                  </a:outerShdw>
                </a:effectLst>
              </a:rPr>
              <a:t>Weet je nog?</a:t>
            </a:r>
          </a:p>
        </p:txBody>
      </p:sp>
      <p:sp>
        <p:nvSpPr>
          <p:cNvPr id="18" name="Tijdelijke aanduiding voor dianummer 17">
            <a:extLst>
              <a:ext uri="{FF2B5EF4-FFF2-40B4-BE49-F238E27FC236}">
                <a16:creationId xmlns:a16="http://schemas.microsoft.com/office/drawing/2014/main" id="{5131E93B-591B-39EC-C410-116707A514AA}"/>
              </a:ext>
            </a:extLst>
          </p:cNvPr>
          <p:cNvSpPr>
            <a:spLocks noGrp="1"/>
          </p:cNvSpPr>
          <p:nvPr>
            <p:ph type="sldNum" sz="quarter" idx="12"/>
          </p:nvPr>
        </p:nvSpPr>
        <p:spPr/>
        <p:txBody>
          <a:bodyPr/>
          <a:lstStyle/>
          <a:p>
            <a:fld id="{2AEC867E-F275-450B-9A68-FAE22BE29777}" type="slidenum">
              <a:rPr lang="nl-BE" smtClean="0"/>
              <a:t>30</a:t>
            </a:fld>
            <a:endParaRPr lang="nl-BE"/>
          </a:p>
        </p:txBody>
      </p:sp>
      <p:pic>
        <p:nvPicPr>
          <p:cNvPr id="5" name="Audio 4">
            <a:hlinkClick r:id="" action="ppaction://media"/>
            <a:extLst>
              <a:ext uri="{FF2B5EF4-FFF2-40B4-BE49-F238E27FC236}">
                <a16:creationId xmlns:a16="http://schemas.microsoft.com/office/drawing/2014/main" id="{9FF17552-C489-9940-3097-860614EE953B}"/>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732864267"/>
      </p:ext>
    </p:extLst>
  </p:cSld>
  <p:clrMapOvr>
    <a:masterClrMapping/>
  </p:clrMapOvr>
  <mc:AlternateContent xmlns:mc="http://schemas.openxmlformats.org/markup-compatibility/2006" xmlns:p14="http://schemas.microsoft.com/office/powerpoint/2010/main">
    <mc:Choice Requires="p14">
      <p:transition spd="slow" p14:dur="2000" advTm="19746"/>
    </mc:Choice>
    <mc:Fallback xmlns="">
      <p:transition spd="slow" advTm="19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bldLst>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Light" panose="020F0302020204030204" pitchFamily="34" charset="0"/>
                <a:cs typeface="Calibri Light" panose="020F0302020204030204" pitchFamily="34" charset="0"/>
              </a:rPr>
              <a:t>D-1 score </a:t>
            </a:r>
            <a:r>
              <a:rPr lang="en-US" dirty="0" err="1">
                <a:latin typeface="Calibri Light" panose="020F0302020204030204" pitchFamily="34" charset="0"/>
                <a:cs typeface="Calibri Light" panose="020F0302020204030204" pitchFamily="34" charset="0"/>
              </a:rPr>
              <a:t>methode</a:t>
            </a:r>
            <a:endParaRPr lang="en-US" dirty="0">
              <a:latin typeface="Calibri Light" panose="020F0302020204030204" pitchFamily="34" charset="0"/>
              <a:cs typeface="Calibri Light" panose="020F0302020204030204" pitchFamily="34" charset="0"/>
            </a:endParaRPr>
          </a:p>
        </p:txBody>
      </p:sp>
      <p:sp>
        <p:nvSpPr>
          <p:cNvPr id="3" name="Content Placeholder 2"/>
          <p:cNvSpPr>
            <a:spLocks noGrp="1"/>
          </p:cNvSpPr>
          <p:nvPr>
            <p:ph idx="1"/>
          </p:nvPr>
        </p:nvSpPr>
        <p:spPr/>
        <p:txBody>
          <a:bodyPr>
            <a:normAutofit/>
          </a:bodyPr>
          <a:lstStyle/>
          <a:p>
            <a:r>
              <a:rPr lang="nl-BE" sz="2400" dirty="0">
                <a:latin typeface="Calibri Light" panose="020F0302020204030204" pitchFamily="34" charset="0"/>
                <a:cs typeface="Calibri Light" panose="020F0302020204030204" pitchFamily="34" charset="0"/>
              </a:rPr>
              <a:t>Dundrum-1 schaal beantwoord</a:t>
            </a:r>
          </a:p>
          <a:p>
            <a:pPr lvl="1"/>
            <a:r>
              <a:rPr lang="nl-BE" sz="2400" dirty="0">
                <a:latin typeface="Calibri Light" panose="020F0302020204030204" pitchFamily="34" charset="0"/>
                <a:cs typeface="Calibri Light" panose="020F0302020204030204" pitchFamily="34" charset="0"/>
              </a:rPr>
              <a:t>In welk beveiligingsniveau moet deze patiënt worden opgenomen?</a:t>
            </a:r>
          </a:p>
          <a:p>
            <a:r>
              <a:rPr lang="nl-NL" sz="2400" dirty="0">
                <a:latin typeface="Calibri Light" panose="020F0302020204030204" pitchFamily="34" charset="0"/>
                <a:cs typeface="Calibri Light" panose="020F0302020204030204" pitchFamily="34" charset="0"/>
              </a:rPr>
              <a:t>Elke score is gebonden aan een definitie, dit maakt een duidelijke beoordeling en betrouwbaarheid tussen beoordelingen mogelijk</a:t>
            </a:r>
            <a:endParaRPr lang="nl-BE" sz="2400" dirty="0">
              <a:latin typeface="Calibri Light" panose="020F0302020204030204" pitchFamily="34" charset="0"/>
              <a:cs typeface="Calibri Light" panose="020F0302020204030204" pitchFamily="34" charset="0"/>
            </a:endParaRPr>
          </a:p>
          <a:p>
            <a:r>
              <a:rPr lang="nl-BE" sz="2400" dirty="0">
                <a:latin typeface="Calibri Light" panose="020F0302020204030204" pitchFamily="34" charset="0"/>
                <a:cs typeface="Calibri Light" panose="020F0302020204030204" pitchFamily="34" charset="0"/>
              </a:rPr>
              <a:t>Houd je goed aan de definities</a:t>
            </a:r>
          </a:p>
          <a:p>
            <a:r>
              <a:rPr lang="nl-BE" sz="2400" dirty="0">
                <a:latin typeface="Calibri Light" panose="020F0302020204030204" pitchFamily="34" charset="0"/>
                <a:cs typeface="Calibri Light" panose="020F0302020204030204" pitchFamily="34" charset="0"/>
              </a:rPr>
              <a:t>Scoor de meest ernstige vorm van geweld / zelfbeschadiging </a:t>
            </a:r>
            <a:r>
              <a:rPr lang="nl-BE" sz="2400" dirty="0" err="1">
                <a:latin typeface="Calibri Light" panose="020F0302020204030204" pitchFamily="34" charset="0"/>
                <a:cs typeface="Calibri Light" panose="020F0302020204030204" pitchFamily="34" charset="0"/>
              </a:rPr>
              <a:t>lifetime</a:t>
            </a:r>
            <a:endParaRPr lang="nl-BE" sz="2400" dirty="0">
              <a:latin typeface="Calibri Light" panose="020F0302020204030204" pitchFamily="34" charset="0"/>
              <a:cs typeface="Calibri Light" panose="020F0302020204030204" pitchFamily="34" charset="0"/>
            </a:endParaRPr>
          </a:p>
          <a:p>
            <a:r>
              <a:rPr lang="nl-BE" sz="2400" dirty="0">
                <a:latin typeface="Calibri Light" panose="020F0302020204030204" pitchFamily="34" charset="0"/>
                <a:cs typeface="Calibri Light" panose="020F0302020204030204" pitchFamily="34" charset="0"/>
              </a:rPr>
              <a:t>In het algemeen historische items </a:t>
            </a:r>
            <a:r>
              <a:rPr lang="nl-BE" sz="2400" dirty="0">
                <a:latin typeface="Calibri Light" panose="020F0302020204030204" pitchFamily="34" charset="0"/>
              </a:rPr>
              <a:t>–</a:t>
            </a:r>
            <a:r>
              <a:rPr lang="nl-BE" sz="2400" dirty="0">
                <a:latin typeface="Calibri Light" panose="020F0302020204030204" pitchFamily="34" charset="0"/>
                <a:cs typeface="Calibri Light" panose="020F0302020204030204" pitchFamily="34" charset="0"/>
              </a:rPr>
              <a:t> sommige zijn gevoelig voor verandering, maar de meeste niet</a:t>
            </a:r>
          </a:p>
        </p:txBody>
      </p:sp>
      <p:sp>
        <p:nvSpPr>
          <p:cNvPr id="4" name="Tijdelijke aanduiding voor dianummer 3">
            <a:extLst>
              <a:ext uri="{FF2B5EF4-FFF2-40B4-BE49-F238E27FC236}">
                <a16:creationId xmlns:a16="http://schemas.microsoft.com/office/drawing/2014/main" id="{A9D49FD6-29B2-7B06-5307-592E6B6DCC46}"/>
              </a:ext>
            </a:extLst>
          </p:cNvPr>
          <p:cNvSpPr>
            <a:spLocks noGrp="1"/>
          </p:cNvSpPr>
          <p:nvPr>
            <p:ph type="sldNum" sz="quarter" idx="12"/>
          </p:nvPr>
        </p:nvSpPr>
        <p:spPr/>
        <p:txBody>
          <a:bodyPr/>
          <a:lstStyle/>
          <a:p>
            <a:fld id="{2AEC867E-F275-450B-9A68-FAE22BE29777}" type="slidenum">
              <a:rPr lang="nl-BE" smtClean="0"/>
              <a:t>31</a:t>
            </a:fld>
            <a:endParaRPr lang="nl-BE"/>
          </a:p>
        </p:txBody>
      </p:sp>
      <p:pic>
        <p:nvPicPr>
          <p:cNvPr id="28" name="Audio 27">
            <a:hlinkClick r:id="" action="ppaction://media"/>
            <a:extLst>
              <a:ext uri="{FF2B5EF4-FFF2-40B4-BE49-F238E27FC236}">
                <a16:creationId xmlns:a16="http://schemas.microsoft.com/office/drawing/2014/main" id="{6E6FF997-DAB1-FDBA-0B16-80A78A965F85}"/>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314974994"/>
      </p:ext>
    </p:extLst>
  </p:cSld>
  <p:clrMapOvr>
    <a:masterClrMapping/>
  </p:clrMapOvr>
  <mc:AlternateContent xmlns:mc="http://schemas.openxmlformats.org/markup-compatibility/2006" xmlns:p14="http://schemas.microsoft.com/office/powerpoint/2010/main">
    <mc:Choice Requires="p14">
      <p:transition spd="slow" p14:dur="2000" advTm="93905"/>
    </mc:Choice>
    <mc:Fallback xmlns="">
      <p:transition spd="slow" advTm="939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2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Items DUNDRUM-1</a:t>
            </a:r>
          </a:p>
        </p:txBody>
      </p:sp>
      <p:sp>
        <p:nvSpPr>
          <p:cNvPr id="3" name="Tijdelijke aanduiding voor inhoud 2"/>
          <p:cNvSpPr>
            <a:spLocks noGrp="1"/>
          </p:cNvSpPr>
          <p:nvPr>
            <p:ph idx="1"/>
          </p:nvPr>
        </p:nvSpPr>
        <p:spPr/>
        <p:txBody>
          <a:bodyPr>
            <a:normAutofit fontScale="77500" lnSpcReduction="20000"/>
          </a:bodyPr>
          <a:lstStyle/>
          <a:p>
            <a:r>
              <a:rPr lang="nl-BE" dirty="0">
                <a:latin typeface="Calibri Light" panose="020F0302020204030204" pitchFamily="34" charset="0"/>
                <a:cs typeface="Calibri Light" panose="020F0302020204030204" pitchFamily="34" charset="0"/>
              </a:rPr>
              <a:t>TB1		Ernst van geweld </a:t>
            </a:r>
          </a:p>
          <a:p>
            <a:r>
              <a:rPr lang="nl-BE" dirty="0">
                <a:latin typeface="Calibri Light" panose="020F0302020204030204" pitchFamily="34" charset="0"/>
                <a:cs typeface="Calibri Light" panose="020F0302020204030204" pitchFamily="34" charset="0"/>
              </a:rPr>
              <a:t>TB2		Ernst van zelfbeschadiging </a:t>
            </a:r>
          </a:p>
          <a:p>
            <a:r>
              <a:rPr lang="nl-BE" dirty="0">
                <a:latin typeface="Calibri Light" panose="020F0302020204030204" pitchFamily="34" charset="0"/>
                <a:cs typeface="Calibri Light" panose="020F0302020204030204" pitchFamily="34" charset="0"/>
              </a:rPr>
              <a:t>TB3		Acute dreiging van tgv psychische stoornis</a:t>
            </a:r>
          </a:p>
          <a:p>
            <a:r>
              <a:rPr lang="nl-BE" dirty="0">
                <a:latin typeface="Calibri Light" panose="020F0302020204030204" pitchFamily="34" charset="0"/>
                <a:cs typeface="Calibri Light" panose="020F0302020204030204" pitchFamily="34" charset="0"/>
              </a:rPr>
              <a:t>TB4		Acute dreiging van suïcide  </a:t>
            </a:r>
          </a:p>
          <a:p>
            <a:r>
              <a:rPr lang="nl-BE" dirty="0">
                <a:latin typeface="Calibri Light" panose="020F0302020204030204" pitchFamily="34" charset="0"/>
                <a:cs typeface="Calibri Light" panose="020F0302020204030204" pitchFamily="34" charset="0"/>
              </a:rPr>
              <a:t>TB5		Gespecialiseerde forensische zorg</a:t>
            </a:r>
          </a:p>
          <a:p>
            <a:r>
              <a:rPr lang="nl-BE" dirty="0">
                <a:latin typeface="Calibri Light" panose="020F0302020204030204" pitchFamily="34" charset="0"/>
                <a:cs typeface="Calibri Light" panose="020F0302020204030204" pitchFamily="34" charset="0"/>
              </a:rPr>
              <a:t>TB6		Ontvluchting</a:t>
            </a:r>
          </a:p>
          <a:p>
            <a:r>
              <a:rPr lang="nl-BE" dirty="0">
                <a:latin typeface="Calibri Light" panose="020F0302020204030204" pitchFamily="34" charset="0"/>
                <a:cs typeface="Calibri Light" panose="020F0302020204030204" pitchFamily="34" charset="0"/>
              </a:rPr>
              <a:t>TB7		Toegang vermijden</a:t>
            </a:r>
          </a:p>
          <a:p>
            <a:r>
              <a:rPr lang="nl-BE" dirty="0">
                <a:latin typeface="Calibri Light" panose="020F0302020204030204" pitchFamily="34" charset="0"/>
                <a:cs typeface="Calibri Light" panose="020F0302020204030204" pitchFamily="34" charset="0"/>
              </a:rPr>
              <a:t>TB8		Slachtoffergevoeligheid/publieke opinie</a:t>
            </a:r>
          </a:p>
          <a:p>
            <a:r>
              <a:rPr lang="nl-BE" dirty="0">
                <a:latin typeface="Calibri Light" panose="020F0302020204030204" pitchFamily="34" charset="0"/>
                <a:cs typeface="Calibri Light" panose="020F0302020204030204" pitchFamily="34" charset="0"/>
              </a:rPr>
              <a:t>TB9		Complexe noden omtrent risico op geweld</a:t>
            </a:r>
          </a:p>
          <a:p>
            <a:r>
              <a:rPr lang="nl-BE" dirty="0">
                <a:latin typeface="Calibri Light" panose="020F0302020204030204" pitchFamily="34" charset="0"/>
                <a:cs typeface="Calibri Light" panose="020F0302020204030204" pitchFamily="34" charset="0"/>
              </a:rPr>
              <a:t>TB10	Institutioneel gedrag </a:t>
            </a:r>
          </a:p>
          <a:p>
            <a:r>
              <a:rPr lang="nl-BE" dirty="0">
                <a:latin typeface="Calibri Light" panose="020F0302020204030204" pitchFamily="34" charset="0"/>
                <a:cs typeface="Calibri Light" panose="020F0302020204030204" pitchFamily="34" charset="0"/>
              </a:rPr>
              <a:t>TB11	Wettelijke procedure</a:t>
            </a:r>
          </a:p>
        </p:txBody>
      </p:sp>
      <p:sp>
        <p:nvSpPr>
          <p:cNvPr id="4" name="Tijdelijke aanduiding voor dianummer 3">
            <a:extLst>
              <a:ext uri="{FF2B5EF4-FFF2-40B4-BE49-F238E27FC236}">
                <a16:creationId xmlns:a16="http://schemas.microsoft.com/office/drawing/2014/main" id="{A6E78B2B-3978-E29E-40D3-049E6398060F}"/>
              </a:ext>
            </a:extLst>
          </p:cNvPr>
          <p:cNvSpPr>
            <a:spLocks noGrp="1"/>
          </p:cNvSpPr>
          <p:nvPr>
            <p:ph type="sldNum" sz="quarter" idx="12"/>
          </p:nvPr>
        </p:nvSpPr>
        <p:spPr/>
        <p:txBody>
          <a:bodyPr/>
          <a:lstStyle/>
          <a:p>
            <a:fld id="{2AEC867E-F275-450B-9A68-FAE22BE29777}" type="slidenum">
              <a:rPr lang="nl-BE" smtClean="0"/>
              <a:t>32</a:t>
            </a:fld>
            <a:endParaRPr lang="nl-BE"/>
          </a:p>
        </p:txBody>
      </p:sp>
      <p:pic>
        <p:nvPicPr>
          <p:cNvPr id="14" name="Audio 13">
            <a:hlinkClick r:id="" action="ppaction://media"/>
            <a:extLst>
              <a:ext uri="{FF2B5EF4-FFF2-40B4-BE49-F238E27FC236}">
                <a16:creationId xmlns:a16="http://schemas.microsoft.com/office/drawing/2014/main" id="{8A7CE063-81B3-3126-38B4-A79663C0D49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56497562"/>
      </p:ext>
    </p:extLst>
  </p:cSld>
  <p:clrMapOvr>
    <a:masterClrMapping/>
  </p:clrMapOvr>
  <mc:AlternateContent xmlns:mc="http://schemas.openxmlformats.org/markup-compatibility/2006" xmlns:p14="http://schemas.microsoft.com/office/powerpoint/2010/main">
    <mc:Choice Requires="p14">
      <p:transition spd="slow" p14:dur="2000" advTm="39304"/>
    </mc:Choice>
    <mc:Fallback xmlns="">
      <p:transition spd="slow" advTm="39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66981"/>
            <a:ext cx="8229600" cy="1143000"/>
          </a:xfrm>
        </p:spPr>
        <p:txBody>
          <a:bodyPr>
            <a:normAutofit fontScale="90000"/>
          </a:bodyPr>
          <a:lstStyle/>
          <a:p>
            <a:r>
              <a:rPr lang="nl-NL" cap="small" dirty="0">
                <a:latin typeface="Calibri Light" panose="020F0302020204030204" pitchFamily="34" charset="0"/>
                <a:cs typeface="Calibri Light" panose="020F0302020204030204" pitchFamily="34" charset="0"/>
              </a:rPr>
              <a:t>Voorbeeld item</a:t>
            </a:r>
            <a:br>
              <a:rPr lang="nl-NL" cap="small" dirty="0">
                <a:latin typeface="Calibri Light" panose="020F0302020204030204" pitchFamily="34" charset="0"/>
                <a:cs typeface="Calibri Light" panose="020F0302020204030204" pitchFamily="34" charset="0"/>
              </a:rPr>
            </a:br>
            <a:r>
              <a:rPr lang="nl-NL" cap="small" dirty="0">
                <a:latin typeface="Calibri Light" panose="020F0302020204030204" pitchFamily="34" charset="0"/>
                <a:cs typeface="Calibri Light" panose="020F0302020204030204" pitchFamily="34" charset="0"/>
              </a:rPr>
              <a:t>TB1. ernst van geweld </a:t>
            </a:r>
            <a:endParaRPr lang="nl-BE" dirty="0">
              <a:latin typeface="Calibri Light" panose="020F0302020204030204" pitchFamily="34" charset="0"/>
              <a:cs typeface="Calibri Light" panose="020F0302020204030204" pitchFamily="34" charset="0"/>
            </a:endParaRPr>
          </a:p>
        </p:txBody>
      </p:sp>
      <p:sp>
        <p:nvSpPr>
          <p:cNvPr id="9" name="Rectangle 4"/>
          <p:cNvSpPr>
            <a:spLocks noChangeArrowheads="1"/>
          </p:cNvSpPr>
          <p:nvPr/>
        </p:nvSpPr>
        <p:spPr bwMode="auto">
          <a:xfrm>
            <a:off x="1804988"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itchFamily="34" charset="0"/>
                <a:cs typeface="Arial" pitchFamily="34" charset="0"/>
              </a:rPr>
            </a:br>
            <a:endParaRPr kumimoji="0" lang="nl-BE" altLang="nl-BE" sz="1800" b="0" i="0" u="none" strike="noStrike" cap="none" normalizeH="0" baseline="0">
              <a:ln>
                <a:noFill/>
              </a:ln>
              <a:solidFill>
                <a:schemeClr val="tx1"/>
              </a:solidFill>
              <a:effectLst/>
              <a:latin typeface="Arial" pitchFamily="34" charset="0"/>
              <a:cs typeface="Arial" pitchFamily="34" charset="0"/>
            </a:endParaRPr>
          </a:p>
        </p:txBody>
      </p:sp>
      <p:sp>
        <p:nvSpPr>
          <p:cNvPr id="13" name="Rectangle 7"/>
          <p:cNvSpPr>
            <a:spLocks noChangeArrowheads="1"/>
          </p:cNvSpPr>
          <p:nvPr/>
        </p:nvSpPr>
        <p:spPr bwMode="auto">
          <a:xfrm>
            <a:off x="1622425" y="2468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itchFamily="34" charset="0"/>
                <a:cs typeface="Arial" pitchFamily="34" charset="0"/>
              </a:rPr>
            </a:br>
            <a:endParaRPr kumimoji="0" lang="nl-BE" altLang="nl-BE" sz="1800" b="0" i="0" u="none" strike="noStrike" cap="none" normalizeH="0" baseline="0">
              <a:ln>
                <a:noFill/>
              </a:ln>
              <a:solidFill>
                <a:schemeClr val="tx1"/>
              </a:solidFill>
              <a:effectLst/>
              <a:latin typeface="Arial" pitchFamily="34" charset="0"/>
              <a:cs typeface="Arial" pitchFamily="34" charset="0"/>
            </a:endParaRPr>
          </a:p>
        </p:txBody>
      </p:sp>
      <p:sp>
        <p:nvSpPr>
          <p:cNvPr id="16" name="Rectangle 6"/>
          <p:cNvSpPr>
            <a:spLocks noChangeArrowheads="1"/>
          </p:cNvSpPr>
          <p:nvPr/>
        </p:nvSpPr>
        <p:spPr bwMode="auto">
          <a:xfrm>
            <a:off x="2627784" y="162950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sp>
        <p:nvSpPr>
          <p:cNvPr id="19" name="Rechthoek 18"/>
          <p:cNvSpPr/>
          <p:nvPr/>
        </p:nvSpPr>
        <p:spPr>
          <a:xfrm>
            <a:off x="5761732" y="1417638"/>
            <a:ext cx="3382268" cy="4893647"/>
          </a:xfrm>
          <a:prstGeom prst="rect">
            <a:avLst/>
          </a:prstGeom>
        </p:spPr>
        <p:txBody>
          <a:bodyPr wrap="square">
            <a:spAutoFit/>
          </a:bodyPr>
          <a:lstStyle/>
          <a:p>
            <a:r>
              <a:rPr lang="nl-NL" sz="1200" b="0" i="0" u="none" strike="noStrike" baseline="30000" dirty="0">
                <a:solidFill>
                  <a:srgbClr val="000000"/>
                </a:solidFill>
                <a:latin typeface="Calibri" panose="020F0502020204030204" pitchFamily="34" charset="0"/>
              </a:rPr>
              <a:t>4 </a:t>
            </a:r>
            <a:r>
              <a:rPr lang="nl-NL" sz="1200" b="0" i="0" u="none" strike="noStrike" baseline="0" dirty="0">
                <a:solidFill>
                  <a:srgbClr val="000000"/>
                </a:solidFill>
                <a:latin typeface="Calibri" panose="020F0502020204030204" pitchFamily="34" charset="0"/>
              </a:rPr>
              <a:t>Bijvoorbeeld het doorboren van het buikvlies bij een buikwonde. </a:t>
            </a:r>
          </a:p>
          <a:p>
            <a:r>
              <a:rPr lang="nl-NL" sz="1200" b="0" i="0" u="none" strike="noStrike" baseline="30000" dirty="0">
                <a:solidFill>
                  <a:srgbClr val="000000"/>
                </a:solidFill>
                <a:latin typeface="Calibri" panose="020F0502020204030204" pitchFamily="34" charset="0"/>
              </a:rPr>
              <a:t>5</a:t>
            </a:r>
            <a:r>
              <a:rPr lang="nl-NL" sz="1200" b="0" i="0" u="none" strike="noStrike" baseline="0" dirty="0">
                <a:solidFill>
                  <a:srgbClr val="000000"/>
                </a:solidFill>
                <a:latin typeface="Calibri" panose="020F0502020204030204" pitchFamily="34" charset="0"/>
              </a:rPr>
              <a:t> Hieronder valt verkrachting, maar niet elke juridisch gekwalificeerde verkrachting valt hieronder (bijvoorbeeld tongkus). In de Engelse versie wordt verwezen naar ‘</a:t>
            </a:r>
            <a:r>
              <a:rPr lang="nl-NL" sz="1200" b="0" i="0" u="none" strike="noStrike" baseline="0" dirty="0" err="1">
                <a:solidFill>
                  <a:srgbClr val="000000"/>
                </a:solidFill>
                <a:latin typeface="Calibri" panose="020F0502020204030204" pitchFamily="34" charset="0"/>
              </a:rPr>
              <a:t>indictable</a:t>
            </a:r>
            <a:r>
              <a:rPr lang="nl-NL" sz="1200" b="0" i="0" u="none" strike="noStrike" baseline="0" dirty="0">
                <a:solidFill>
                  <a:srgbClr val="000000"/>
                </a:solidFill>
                <a:latin typeface="Calibri" panose="020F0502020204030204" pitchFamily="34" charset="0"/>
              </a:rPr>
              <a:t> </a:t>
            </a:r>
            <a:r>
              <a:rPr lang="nl-NL" sz="1200" b="0" i="0" u="none" strike="noStrike" baseline="0" dirty="0" err="1">
                <a:solidFill>
                  <a:srgbClr val="000000"/>
                </a:solidFill>
                <a:latin typeface="Calibri" panose="020F0502020204030204" pitchFamily="34" charset="0"/>
              </a:rPr>
              <a:t>offences</a:t>
            </a:r>
            <a:r>
              <a:rPr lang="nl-NL" sz="1200" b="0" i="0" u="none" strike="noStrike" baseline="0" dirty="0">
                <a:solidFill>
                  <a:srgbClr val="000000"/>
                </a:solidFill>
                <a:latin typeface="Calibri" panose="020F0502020204030204" pitchFamily="34" charset="0"/>
              </a:rPr>
              <a:t>’ hetgeen vergelijkbaar is met misdaden en ernstige wanbedrijven. </a:t>
            </a:r>
          </a:p>
          <a:p>
            <a:r>
              <a:rPr lang="nl-NL" sz="1200" b="0" i="0" u="none" strike="noStrike" baseline="30000" dirty="0">
                <a:solidFill>
                  <a:srgbClr val="000000"/>
                </a:solidFill>
                <a:latin typeface="Calibri" panose="020F0502020204030204" pitchFamily="34" charset="0"/>
              </a:rPr>
              <a:t>6</a:t>
            </a:r>
            <a:r>
              <a:rPr lang="nl-NL" sz="1200" b="0" i="0" u="none" strike="noStrike" baseline="0" dirty="0">
                <a:solidFill>
                  <a:srgbClr val="000000"/>
                </a:solidFill>
                <a:latin typeface="Calibri" panose="020F0502020204030204" pitchFamily="34" charset="0"/>
              </a:rPr>
              <a:t> Het louter zwaaien met een wapen is niet voldoende, er moet sprake zijn van gebruik van een wapen. </a:t>
            </a:r>
          </a:p>
          <a:p>
            <a:r>
              <a:rPr lang="nl-NL" sz="1200" b="0" i="0" u="none" strike="noStrike" baseline="30000" dirty="0">
                <a:solidFill>
                  <a:srgbClr val="000000"/>
                </a:solidFill>
                <a:latin typeface="Calibri" panose="020F0502020204030204" pitchFamily="34" charset="0"/>
              </a:rPr>
              <a:t>7</a:t>
            </a:r>
            <a:r>
              <a:rPr lang="nl-NL" sz="1200" b="0" i="0" u="none" strike="noStrike" baseline="0" dirty="0">
                <a:solidFill>
                  <a:srgbClr val="000000"/>
                </a:solidFill>
                <a:latin typeface="Calibri" panose="020F0502020204030204" pitchFamily="34" charset="0"/>
              </a:rPr>
              <a:t> Het gaat hier om een klinische inschatting. Er moet geen juridisch opzet mee gemoeid zijn. Het in brand steken van een vuilnisbak in een ziekenhuis brengt potentieel anderen in gevaar. </a:t>
            </a:r>
          </a:p>
          <a:p>
            <a:r>
              <a:rPr lang="en-US" sz="1200" b="0" i="0" u="none" strike="noStrike" baseline="30000" dirty="0">
                <a:solidFill>
                  <a:srgbClr val="000000"/>
                </a:solidFill>
                <a:latin typeface="Calibri" panose="020F0502020204030204" pitchFamily="34" charset="0"/>
              </a:rPr>
              <a:t>8</a:t>
            </a:r>
            <a:r>
              <a:rPr lang="en-US" sz="1200" b="0" i="0" u="none" strike="noStrike" baseline="0" dirty="0">
                <a:solidFill>
                  <a:srgbClr val="000000"/>
                </a:solidFill>
                <a:latin typeface="Calibri" panose="020F0502020204030204" pitchFamily="34" charset="0"/>
              </a:rPr>
              <a:t> </a:t>
            </a:r>
            <a:r>
              <a:rPr lang="en-US" sz="1200" b="0" i="0" u="none" strike="noStrike" baseline="0" dirty="0" err="1">
                <a:solidFill>
                  <a:srgbClr val="000000"/>
                </a:solidFill>
                <a:latin typeface="Calibri" panose="020F0502020204030204" pitchFamily="34" charset="0"/>
              </a:rPr>
              <a:t>Inclusief</a:t>
            </a:r>
            <a:r>
              <a:rPr lang="en-US" sz="1200" b="0" i="0" u="none" strike="noStrike" baseline="0" dirty="0">
                <a:solidFill>
                  <a:srgbClr val="000000"/>
                </a:solidFill>
                <a:latin typeface="Calibri" panose="020F0502020204030204" pitchFamily="34" charset="0"/>
              </a:rPr>
              <a:t> </a:t>
            </a:r>
            <a:r>
              <a:rPr lang="en-US" sz="1200" b="0" i="0" u="none" strike="noStrike" baseline="0" dirty="0" err="1">
                <a:solidFill>
                  <a:srgbClr val="000000"/>
                </a:solidFill>
                <a:latin typeface="Calibri" panose="020F0502020204030204" pitchFamily="34" charset="0"/>
              </a:rPr>
              <a:t>ribben</a:t>
            </a:r>
            <a:r>
              <a:rPr lang="en-US" sz="1200" b="0" i="0" u="none" strike="noStrike" baseline="0" dirty="0">
                <a:solidFill>
                  <a:srgbClr val="000000"/>
                </a:solidFill>
                <a:latin typeface="Calibri" panose="020F0502020204030204" pitchFamily="34" charset="0"/>
              </a:rPr>
              <a:t>. </a:t>
            </a:r>
          </a:p>
          <a:p>
            <a:r>
              <a:rPr lang="nl-NL" sz="1200" b="0" i="0" u="none" strike="noStrike" baseline="30000" dirty="0">
                <a:solidFill>
                  <a:srgbClr val="000000"/>
                </a:solidFill>
                <a:latin typeface="Calibri" panose="020F0502020204030204" pitchFamily="34" charset="0"/>
              </a:rPr>
              <a:t>9</a:t>
            </a:r>
            <a:r>
              <a:rPr lang="nl-NL" sz="1200" b="0" i="0" u="none" strike="noStrike" baseline="0" dirty="0">
                <a:solidFill>
                  <a:srgbClr val="000000"/>
                </a:solidFill>
                <a:latin typeface="Calibri" panose="020F0502020204030204" pitchFamily="34" charset="0"/>
              </a:rPr>
              <a:t> Hiermee wordt het continuïteitsteam bedoeld (verpleegkundigen, therapeutisch assistenten, verzorgenden, ...). </a:t>
            </a:r>
          </a:p>
          <a:p>
            <a:r>
              <a:rPr lang="nl-NL" sz="1200" b="0" i="0" u="none" strike="noStrike" baseline="30000" dirty="0">
                <a:solidFill>
                  <a:srgbClr val="000000"/>
                </a:solidFill>
                <a:latin typeface="Calibri" panose="020F0502020204030204" pitchFamily="34" charset="0"/>
              </a:rPr>
              <a:t>10</a:t>
            </a:r>
            <a:r>
              <a:rPr lang="nl-NL" sz="1200" b="0" i="0" u="none" strike="noStrike" baseline="0" dirty="0">
                <a:solidFill>
                  <a:srgbClr val="000000"/>
                </a:solidFill>
                <a:latin typeface="Calibri" panose="020F0502020204030204" pitchFamily="34" charset="0"/>
              </a:rPr>
              <a:t> Hieronder valt o.a. aanranding van de eerbaarheid en exhibitionisme. In de Engelse versie wordt verwezen naar ‘summary </a:t>
            </a:r>
          </a:p>
          <a:p>
            <a:r>
              <a:rPr lang="nl-NL" sz="1200" b="0" i="0" u="none" strike="noStrike" baseline="0" dirty="0" err="1">
                <a:solidFill>
                  <a:srgbClr val="000000"/>
                </a:solidFill>
                <a:latin typeface="Calibri" panose="020F0502020204030204" pitchFamily="34" charset="0"/>
              </a:rPr>
              <a:t>offences</a:t>
            </a:r>
            <a:r>
              <a:rPr lang="nl-NL" sz="1200" b="0" i="0" u="none" strike="noStrike" baseline="0" dirty="0">
                <a:solidFill>
                  <a:srgbClr val="000000"/>
                </a:solidFill>
                <a:latin typeface="Calibri" panose="020F0502020204030204" pitchFamily="34" charset="0"/>
              </a:rPr>
              <a:t>’ hetgeen vergelijkbaar is met lichte wanbedrijven. </a:t>
            </a:r>
          </a:p>
          <a:p>
            <a:r>
              <a:rPr lang="nl-NL" sz="1200" b="0" i="0" u="none" strike="noStrike" baseline="30000" dirty="0">
                <a:solidFill>
                  <a:srgbClr val="000000"/>
                </a:solidFill>
                <a:latin typeface="Calibri" panose="020F0502020204030204" pitchFamily="34" charset="0"/>
              </a:rPr>
              <a:t>11</a:t>
            </a:r>
            <a:r>
              <a:rPr lang="nl-NL" sz="1200" b="0" i="0" u="none" strike="noStrike" baseline="0" dirty="0">
                <a:solidFill>
                  <a:srgbClr val="000000"/>
                </a:solidFill>
                <a:latin typeface="Calibri" panose="020F0502020204030204" pitchFamily="34" charset="0"/>
              </a:rPr>
              <a:t> Hiermee wordt enkel geweld ten aanzien van personen bedoeld, niet ten aanzien van materiaal. </a:t>
            </a:r>
            <a:endParaRPr lang="nl-NL" altLang="nl-BE" sz="1000" dirty="0">
              <a:latin typeface="Arial" panose="020B0604020202020204" pitchFamily="34" charset="0"/>
            </a:endParaRPr>
          </a:p>
        </p:txBody>
      </p:sp>
      <p:sp>
        <p:nvSpPr>
          <p:cNvPr id="21" name="Rectangle 4">
            <a:extLst>
              <a:ext uri="{FF2B5EF4-FFF2-40B4-BE49-F238E27FC236}">
                <a16:creationId xmlns:a16="http://schemas.microsoft.com/office/drawing/2014/main" id="{DB1CD318-357E-1AD6-0BE7-879C91D0D31F}"/>
              </a:ext>
            </a:extLst>
          </p:cNvPr>
          <p:cNvSpPr>
            <a:spLocks noChangeArrowheads="1"/>
          </p:cNvSpPr>
          <p:nvPr/>
        </p:nvSpPr>
        <p:spPr bwMode="auto">
          <a:xfrm>
            <a:off x="3008313" y="977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1800" b="0" i="0" u="none" strike="noStrike" cap="none" normalizeH="0" baseline="0">
                <a:ln>
                  <a:noFill/>
                </a:ln>
                <a:solidFill>
                  <a:schemeClr val="tx1"/>
                </a:solidFill>
                <a:effectLst/>
                <a:latin typeface="Arial" panose="020B0604020202020204" pitchFamily="34" charset="0"/>
              </a:rPr>
            </a:br>
            <a:endParaRPr kumimoji="0" lang="nl-NL" altLang="nl-NL" sz="1800" b="0" i="0" u="none" strike="noStrike" cap="none" normalizeH="0" baseline="0">
              <a:ln>
                <a:noFill/>
              </a:ln>
              <a:solidFill>
                <a:schemeClr val="tx1"/>
              </a:solidFill>
              <a:effectLst/>
              <a:latin typeface="Arial" panose="020B0604020202020204" pitchFamily="34" charset="0"/>
            </a:endParaRPr>
          </a:p>
        </p:txBody>
      </p:sp>
      <p:pic>
        <p:nvPicPr>
          <p:cNvPr id="35" name="Afbeelding 34">
            <a:extLst>
              <a:ext uri="{FF2B5EF4-FFF2-40B4-BE49-F238E27FC236}">
                <a16:creationId xmlns:a16="http://schemas.microsoft.com/office/drawing/2014/main" id="{29037A32-987A-C5B3-2FEB-168359A9C482}"/>
              </a:ext>
            </a:extLst>
          </p:cNvPr>
          <p:cNvPicPr>
            <a:picLocks noChangeAspect="1"/>
          </p:cNvPicPr>
          <p:nvPr/>
        </p:nvPicPr>
        <p:blipFill>
          <a:blip r:embed="rId5"/>
          <a:stretch>
            <a:fillRect/>
          </a:stretch>
        </p:blipFill>
        <p:spPr>
          <a:xfrm>
            <a:off x="392932" y="1209981"/>
            <a:ext cx="5230761" cy="5565058"/>
          </a:xfrm>
          <a:prstGeom prst="rect">
            <a:avLst/>
          </a:prstGeom>
        </p:spPr>
      </p:pic>
      <p:sp>
        <p:nvSpPr>
          <p:cNvPr id="3" name="Tijdelijke aanduiding voor dianummer 2">
            <a:extLst>
              <a:ext uri="{FF2B5EF4-FFF2-40B4-BE49-F238E27FC236}">
                <a16:creationId xmlns:a16="http://schemas.microsoft.com/office/drawing/2014/main" id="{973A50A2-FC4B-F3AB-C4CD-E3C3E95D2473}"/>
              </a:ext>
            </a:extLst>
          </p:cNvPr>
          <p:cNvSpPr>
            <a:spLocks noGrp="1"/>
          </p:cNvSpPr>
          <p:nvPr>
            <p:ph type="sldNum" sz="quarter" idx="12"/>
          </p:nvPr>
        </p:nvSpPr>
        <p:spPr/>
        <p:txBody>
          <a:bodyPr/>
          <a:lstStyle/>
          <a:p>
            <a:fld id="{2AEC867E-F275-450B-9A68-FAE22BE29777}" type="slidenum">
              <a:rPr lang="nl-BE" smtClean="0"/>
              <a:t>33</a:t>
            </a:fld>
            <a:endParaRPr lang="nl-BE"/>
          </a:p>
        </p:txBody>
      </p:sp>
      <p:pic>
        <p:nvPicPr>
          <p:cNvPr id="14" name="Audio 13">
            <a:hlinkClick r:id="" action="ppaction://media"/>
            <a:extLst>
              <a:ext uri="{FF2B5EF4-FFF2-40B4-BE49-F238E27FC236}">
                <a16:creationId xmlns:a16="http://schemas.microsoft.com/office/drawing/2014/main" id="{DE37DB58-01FC-AA5D-9F57-49AD721F8D7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004073186"/>
      </p:ext>
    </p:extLst>
  </p:cSld>
  <p:clrMapOvr>
    <a:masterClrMapping/>
  </p:clrMapOvr>
  <mc:AlternateContent xmlns:mc="http://schemas.openxmlformats.org/markup-compatibility/2006" xmlns:p14="http://schemas.microsoft.com/office/powerpoint/2010/main">
    <mc:Choice Requires="p14">
      <p:transition spd="slow" p14:dur="2000" advTm="55893"/>
    </mc:Choice>
    <mc:Fallback xmlns="">
      <p:transition spd="slow" advTm="558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17080B-37E5-E148-AB29-505DF2D73715}"/>
              </a:ext>
            </a:extLst>
          </p:cNvPr>
          <p:cNvSpPr>
            <a:spLocks noGrp="1"/>
          </p:cNvSpPr>
          <p:nvPr>
            <p:ph type="title"/>
          </p:nvPr>
        </p:nvSpPr>
        <p:spPr/>
        <p:txBody>
          <a:bodyPr/>
          <a:lstStyle/>
          <a:p>
            <a:r>
              <a:rPr lang="en-US" dirty="0" err="1">
                <a:latin typeface="Calibri Light" panose="020F0302020204030204" pitchFamily="34" charset="0"/>
                <a:cs typeface="Calibri Light" panose="020F0302020204030204" pitchFamily="34" charset="0"/>
              </a:rPr>
              <a:t>Eindoordeel</a:t>
            </a:r>
            <a:endParaRPr lang="en-US" dirty="0">
              <a:latin typeface="Calibri Light" panose="020F0302020204030204" pitchFamily="34" charset="0"/>
              <a:cs typeface="Calibri Light" panose="020F0302020204030204" pitchFamily="34" charset="0"/>
            </a:endParaRPr>
          </a:p>
        </p:txBody>
      </p:sp>
      <p:pic>
        <p:nvPicPr>
          <p:cNvPr id="8" name="Afbeelding 7">
            <a:extLst>
              <a:ext uri="{FF2B5EF4-FFF2-40B4-BE49-F238E27FC236}">
                <a16:creationId xmlns:a16="http://schemas.microsoft.com/office/drawing/2014/main" id="{DECB87D0-BAD3-3C39-7AA1-3E9F64FCFAB5}"/>
              </a:ext>
            </a:extLst>
          </p:cNvPr>
          <p:cNvPicPr>
            <a:picLocks noChangeAspect="1"/>
          </p:cNvPicPr>
          <p:nvPr/>
        </p:nvPicPr>
        <p:blipFill>
          <a:blip r:embed="rId5"/>
          <a:stretch>
            <a:fillRect/>
          </a:stretch>
        </p:blipFill>
        <p:spPr>
          <a:xfrm>
            <a:off x="285135" y="1417638"/>
            <a:ext cx="8573729" cy="4768645"/>
          </a:xfrm>
          <a:prstGeom prst="rect">
            <a:avLst/>
          </a:prstGeom>
        </p:spPr>
      </p:pic>
      <p:sp>
        <p:nvSpPr>
          <p:cNvPr id="2" name="Tijdelijke aanduiding voor dianummer 1">
            <a:extLst>
              <a:ext uri="{FF2B5EF4-FFF2-40B4-BE49-F238E27FC236}">
                <a16:creationId xmlns:a16="http://schemas.microsoft.com/office/drawing/2014/main" id="{524553F0-D02D-B8D2-1D9E-0E8881CE6B54}"/>
              </a:ext>
            </a:extLst>
          </p:cNvPr>
          <p:cNvSpPr>
            <a:spLocks noGrp="1"/>
          </p:cNvSpPr>
          <p:nvPr>
            <p:ph type="sldNum" sz="quarter" idx="12"/>
          </p:nvPr>
        </p:nvSpPr>
        <p:spPr/>
        <p:txBody>
          <a:bodyPr/>
          <a:lstStyle/>
          <a:p>
            <a:fld id="{2AEC867E-F275-450B-9A68-FAE22BE29777}" type="slidenum">
              <a:rPr lang="nl-BE" smtClean="0"/>
              <a:t>34</a:t>
            </a:fld>
            <a:endParaRPr lang="nl-BE"/>
          </a:p>
        </p:txBody>
      </p:sp>
      <p:pic>
        <p:nvPicPr>
          <p:cNvPr id="23" name="Audio 22">
            <a:hlinkClick r:id="" action="ppaction://media"/>
            <a:extLst>
              <a:ext uri="{FF2B5EF4-FFF2-40B4-BE49-F238E27FC236}">
                <a16:creationId xmlns:a16="http://schemas.microsoft.com/office/drawing/2014/main" id="{C269C4B8-F69B-6576-2C83-A4626233663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372196377"/>
      </p:ext>
    </p:extLst>
  </p:cSld>
  <p:clrMapOvr>
    <a:masterClrMapping/>
  </p:clrMapOvr>
  <mc:AlternateContent xmlns:mc="http://schemas.openxmlformats.org/markup-compatibility/2006" xmlns:p14="http://schemas.microsoft.com/office/powerpoint/2010/main">
    <mc:Choice Requires="p14">
      <p:transition spd="slow" p14:dur="2000" advTm="31506"/>
    </mc:Choice>
    <mc:Fallback xmlns="">
      <p:transition spd="slow" advTm="315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latin typeface="Calibri Light" panose="020F0302020204030204" pitchFamily="34" charset="0"/>
                <a:cs typeface="Calibri Light" panose="020F0302020204030204" pitchFamily="34" charset="0"/>
              </a:rPr>
              <a:t>D-1 schaal – zoeken naar een patroon</a:t>
            </a:r>
            <a:endParaRPr lang="en-US" b="1" dirty="0">
              <a:solidFill>
                <a:schemeClr val="accent5">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2596644"/>
              </p:ext>
            </p:extLst>
          </p:nvPr>
        </p:nvGraphicFramePr>
        <p:xfrm>
          <a:off x="467544" y="1772816"/>
          <a:ext cx="5631100" cy="3383280"/>
        </p:xfrm>
        <a:graphic>
          <a:graphicData uri="http://schemas.openxmlformats.org/drawingml/2006/table">
            <a:tbl>
              <a:tblPr firstRow="1" bandRow="1">
                <a:tableStyleId>{7DF18680-E054-41AD-8BC1-D1AEF772440D}</a:tableStyleId>
              </a:tblPr>
              <a:tblGrid>
                <a:gridCol w="3618811">
                  <a:extLst>
                    <a:ext uri="{9D8B030D-6E8A-4147-A177-3AD203B41FA5}">
                      <a16:colId xmlns:a16="http://schemas.microsoft.com/office/drawing/2014/main" val="20000"/>
                    </a:ext>
                  </a:extLst>
                </a:gridCol>
                <a:gridCol w="388336">
                  <a:extLst>
                    <a:ext uri="{9D8B030D-6E8A-4147-A177-3AD203B41FA5}">
                      <a16:colId xmlns:a16="http://schemas.microsoft.com/office/drawing/2014/main" val="20001"/>
                    </a:ext>
                  </a:extLst>
                </a:gridCol>
                <a:gridCol w="388336">
                  <a:extLst>
                    <a:ext uri="{9D8B030D-6E8A-4147-A177-3AD203B41FA5}">
                      <a16:colId xmlns:a16="http://schemas.microsoft.com/office/drawing/2014/main" val="20002"/>
                    </a:ext>
                  </a:extLst>
                </a:gridCol>
                <a:gridCol w="376569">
                  <a:extLst>
                    <a:ext uri="{9D8B030D-6E8A-4147-A177-3AD203B41FA5}">
                      <a16:colId xmlns:a16="http://schemas.microsoft.com/office/drawing/2014/main" val="20003"/>
                    </a:ext>
                  </a:extLst>
                </a:gridCol>
                <a:gridCol w="482479">
                  <a:extLst>
                    <a:ext uri="{9D8B030D-6E8A-4147-A177-3AD203B41FA5}">
                      <a16:colId xmlns:a16="http://schemas.microsoft.com/office/drawing/2014/main" val="20004"/>
                    </a:ext>
                  </a:extLst>
                </a:gridCol>
                <a:gridCol w="376569">
                  <a:extLst>
                    <a:ext uri="{9D8B030D-6E8A-4147-A177-3AD203B41FA5}">
                      <a16:colId xmlns:a16="http://schemas.microsoft.com/office/drawing/2014/main" val="20005"/>
                    </a:ext>
                  </a:extLst>
                </a:gridCol>
              </a:tblGrid>
              <a:tr h="278130">
                <a:tc>
                  <a:txBody>
                    <a:bodyPr/>
                    <a:lstStyle/>
                    <a:p>
                      <a:r>
                        <a:rPr lang="en-US" sz="1400" dirty="0"/>
                        <a:t>Triage </a:t>
                      </a:r>
                      <a:r>
                        <a:rPr lang="en-US" sz="1400" dirty="0" err="1"/>
                        <a:t>beveiligingsniveau</a:t>
                      </a:r>
                      <a:endParaRPr lang="en-US" sz="1400" dirty="0"/>
                    </a:p>
                  </a:txBody>
                  <a:tcPr marL="68580" marR="68580" marT="34290" marB="34290"/>
                </a:tc>
                <a:tc>
                  <a:txBody>
                    <a:bodyPr/>
                    <a:lstStyle/>
                    <a:p>
                      <a:r>
                        <a:rPr lang="en-US" sz="1400" dirty="0"/>
                        <a:t>0</a:t>
                      </a:r>
                    </a:p>
                  </a:txBody>
                  <a:tcPr marL="68580" marR="68580" marT="34290" marB="34290"/>
                </a:tc>
                <a:tc>
                  <a:txBody>
                    <a:bodyPr/>
                    <a:lstStyle/>
                    <a:p>
                      <a:r>
                        <a:rPr lang="en-US" sz="1400" dirty="0"/>
                        <a:t>1</a:t>
                      </a:r>
                    </a:p>
                  </a:txBody>
                  <a:tcPr marL="68580" marR="68580" marT="34290" marB="34290"/>
                </a:tc>
                <a:tc>
                  <a:txBody>
                    <a:bodyPr/>
                    <a:lstStyle/>
                    <a:p>
                      <a:r>
                        <a:rPr lang="en-US" sz="1400" dirty="0"/>
                        <a:t>2</a:t>
                      </a:r>
                    </a:p>
                  </a:txBody>
                  <a:tcPr marL="68580" marR="68580" marT="34290" marB="34290"/>
                </a:tc>
                <a:tc>
                  <a:txBody>
                    <a:bodyPr/>
                    <a:lstStyle/>
                    <a:p>
                      <a:r>
                        <a:rPr lang="en-US" sz="1400" dirty="0"/>
                        <a:t>3</a:t>
                      </a:r>
                    </a:p>
                  </a:txBody>
                  <a:tcPr marL="68580" marR="68580" marT="34290" marB="34290"/>
                </a:tc>
                <a:tc>
                  <a:txBody>
                    <a:bodyPr/>
                    <a:lstStyle/>
                    <a:p>
                      <a:r>
                        <a:rPr lang="en-US" sz="1400" dirty="0"/>
                        <a:t>4</a:t>
                      </a:r>
                    </a:p>
                  </a:txBody>
                  <a:tcPr marL="68580" marR="68580" marT="34290" marB="34290"/>
                </a:tc>
                <a:extLst>
                  <a:ext uri="{0D108BD9-81ED-4DB2-BD59-A6C34878D82A}">
                    <a16:rowId xmlns:a16="http://schemas.microsoft.com/office/drawing/2014/main" val="10000"/>
                  </a:ext>
                </a:extLst>
              </a:tr>
              <a:tr h="278130">
                <a:tc>
                  <a:txBody>
                    <a:bodyPr/>
                    <a:lstStyle/>
                    <a:p>
                      <a:pPr algn="l" fontAlgn="b"/>
                      <a:r>
                        <a:rPr lang="nl-BE" sz="1200" u="none" strike="noStrike" dirty="0">
                          <a:effectLst/>
                        </a:rPr>
                        <a:t>TB1 Mate van ernst van geweld (</a:t>
                      </a:r>
                      <a:r>
                        <a:rPr lang="nl-BE" sz="1200" u="none" strike="noStrike" dirty="0" err="1">
                          <a:effectLst/>
                        </a:rPr>
                        <a:t>lifetime</a:t>
                      </a:r>
                      <a:r>
                        <a:rPr lang="nl-BE" sz="1200" u="none" strike="noStrike" dirty="0">
                          <a:effectLst/>
                        </a:rPr>
                        <a:t>) </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r>
                        <a:rPr lang="en-US" sz="1400" dirty="0">
                          <a:sym typeface="Zapf Dingbats"/>
                        </a:rPr>
                        <a:t>✓</a:t>
                      </a:r>
                      <a:endParaRPr lang="en-US" sz="1400" dirty="0"/>
                    </a:p>
                  </a:txBody>
                  <a:tcPr marL="68580" marR="68580" marT="34290" marB="34290"/>
                </a:tc>
                <a:extLst>
                  <a:ext uri="{0D108BD9-81ED-4DB2-BD59-A6C34878D82A}">
                    <a16:rowId xmlns:a16="http://schemas.microsoft.com/office/drawing/2014/main" val="10001"/>
                  </a:ext>
                </a:extLst>
              </a:tr>
              <a:tr h="278130">
                <a:tc>
                  <a:txBody>
                    <a:bodyPr/>
                    <a:lstStyle/>
                    <a:p>
                      <a:pPr algn="l" fontAlgn="b"/>
                      <a:r>
                        <a:rPr lang="nl-BE" sz="1200" u="none" strike="noStrike" dirty="0">
                          <a:effectLst/>
                        </a:rPr>
                        <a:t>TB2 Mate van ernst toebrengen van </a:t>
                      </a:r>
                      <a:r>
                        <a:rPr lang="nl-BE" sz="1200" u="none" strike="noStrike" dirty="0" err="1">
                          <a:effectLst/>
                        </a:rPr>
                        <a:t>letstel</a:t>
                      </a:r>
                      <a:r>
                        <a:rPr lang="nl-BE" sz="1200" u="none" strike="noStrike" dirty="0">
                          <a:effectLst/>
                        </a:rPr>
                        <a:t> aan zichzelf</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2"/>
                  </a:ext>
                </a:extLst>
              </a:tr>
              <a:tr h="278130">
                <a:tc>
                  <a:txBody>
                    <a:bodyPr/>
                    <a:lstStyle/>
                    <a:p>
                      <a:pPr algn="l" fontAlgn="b"/>
                      <a:r>
                        <a:rPr lang="nl-BE" sz="1200" u="none" strike="noStrike" dirty="0">
                          <a:effectLst/>
                        </a:rPr>
                        <a:t>TB3 Acuut risico of geweld tgv mentale stoornis</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68580" marR="68580" marT="34290" marB="34290"/>
                </a:tc>
                <a:extLst>
                  <a:ext uri="{0D108BD9-81ED-4DB2-BD59-A6C34878D82A}">
                    <a16:rowId xmlns:a16="http://schemas.microsoft.com/office/drawing/2014/main" val="10003"/>
                  </a:ext>
                </a:extLst>
              </a:tr>
              <a:tr h="278130">
                <a:tc>
                  <a:txBody>
                    <a:bodyPr/>
                    <a:lstStyle/>
                    <a:p>
                      <a:pPr algn="l" fontAlgn="b"/>
                      <a:r>
                        <a:rPr lang="nl-BE" sz="1200" u="none" strike="noStrike" dirty="0">
                          <a:effectLst/>
                        </a:rPr>
                        <a:t>TB4 Acuut risico op zelfmoord </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4"/>
                  </a:ext>
                </a:extLst>
              </a:tr>
              <a:tr h="278130">
                <a:tc>
                  <a:txBody>
                    <a:bodyPr/>
                    <a:lstStyle/>
                    <a:p>
                      <a:pPr algn="l" fontAlgn="b"/>
                      <a:r>
                        <a:rPr lang="nl-BE" sz="1200" u="none" strike="noStrike" dirty="0">
                          <a:effectLst/>
                        </a:rPr>
                        <a:t>TB5 Nood aan gespecialiseerde forensische zorg</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5"/>
                  </a:ext>
                </a:extLst>
              </a:tr>
              <a:tr h="278130">
                <a:tc>
                  <a:txBody>
                    <a:bodyPr/>
                    <a:lstStyle/>
                    <a:p>
                      <a:pPr algn="l" fontAlgn="b"/>
                      <a:r>
                        <a:rPr lang="nl-BE" sz="1200" u="none" strike="noStrike" dirty="0">
                          <a:effectLst/>
                        </a:rPr>
                        <a:t>TB6 Ontvluchtingen</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6"/>
                  </a:ext>
                </a:extLst>
              </a:tr>
              <a:tr h="278130">
                <a:tc>
                  <a:txBody>
                    <a:bodyPr/>
                    <a:lstStyle/>
                    <a:p>
                      <a:pPr algn="l" fontAlgn="b"/>
                      <a:r>
                        <a:rPr lang="nl-BE" sz="1200" u="none" strike="noStrike" dirty="0">
                          <a:effectLst/>
                        </a:rPr>
                        <a:t>TB7 Preventie rondom toegang</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7"/>
                  </a:ext>
                </a:extLst>
              </a:tr>
              <a:tr h="278130">
                <a:tc>
                  <a:txBody>
                    <a:bodyPr/>
                    <a:lstStyle/>
                    <a:p>
                      <a:pPr algn="l" fontAlgn="b"/>
                      <a:r>
                        <a:rPr lang="nl-BE" sz="1200" u="none" strike="noStrike" dirty="0">
                          <a:effectLst/>
                        </a:rPr>
                        <a:t>TB8 Slachtoffer gevoeligheid </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8"/>
                  </a:ext>
                </a:extLst>
              </a:tr>
              <a:tr h="278130">
                <a:tc>
                  <a:txBody>
                    <a:bodyPr/>
                    <a:lstStyle/>
                    <a:p>
                      <a:pPr algn="l" fontAlgn="b"/>
                      <a:r>
                        <a:rPr lang="nl-BE" sz="1200" u="none" strike="noStrike" dirty="0">
                          <a:effectLst/>
                        </a:rPr>
                        <a:t>TB9 Complexe noden op gebied van risico op geweld</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9"/>
                  </a:ext>
                </a:extLst>
              </a:tr>
              <a:tr h="278130">
                <a:tc>
                  <a:txBody>
                    <a:bodyPr/>
                    <a:lstStyle/>
                    <a:p>
                      <a:pPr algn="l" fontAlgn="b"/>
                      <a:r>
                        <a:rPr lang="nl-BE" sz="1200" u="none" strike="noStrike" dirty="0">
                          <a:effectLst/>
                        </a:rPr>
                        <a:t>TB10 Gedrag binnen de instelling</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10"/>
                  </a:ext>
                </a:extLst>
              </a:tr>
              <a:tr h="278130">
                <a:tc>
                  <a:txBody>
                    <a:bodyPr/>
                    <a:lstStyle/>
                    <a:p>
                      <a:pPr algn="l" fontAlgn="b"/>
                      <a:r>
                        <a:rPr lang="nl-BE" sz="1200" u="none" strike="noStrike" dirty="0">
                          <a:effectLst/>
                        </a:rPr>
                        <a:t>TB11 Wettelijk proces</a:t>
                      </a:r>
                      <a:endParaRPr lang="nl-BE" sz="1200" b="0" i="0" u="none" strike="noStrike" dirty="0">
                        <a:solidFill>
                          <a:srgbClr val="000000"/>
                        </a:solidFill>
                        <a:effectLst/>
                        <a:latin typeface="Tahoma"/>
                      </a:endParaRPr>
                    </a:p>
                  </a:txBody>
                  <a:tcPr marL="0" marR="0" marT="0" marB="0" anchor="b"/>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ym typeface="Zapf Dingbats"/>
                        </a:rPr>
                        <a:t>✓</a:t>
                      </a:r>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11"/>
                  </a:ext>
                </a:extLst>
              </a:tr>
            </a:tbl>
          </a:graphicData>
        </a:graphic>
      </p:graphicFrame>
      <p:sp>
        <p:nvSpPr>
          <p:cNvPr id="5" name="TextBox 4"/>
          <p:cNvSpPr txBox="1"/>
          <p:nvPr/>
        </p:nvSpPr>
        <p:spPr>
          <a:xfrm>
            <a:off x="6098644" y="1942739"/>
            <a:ext cx="3261380" cy="3104696"/>
          </a:xfrm>
          <a:prstGeom prst="rect">
            <a:avLst/>
          </a:prstGeom>
          <a:noFill/>
        </p:spPr>
        <p:txBody>
          <a:bodyPr wrap="square" rtlCol="0">
            <a:spAutoFit/>
          </a:bodyPr>
          <a:lstStyle/>
          <a:p>
            <a:pPr defTabSz="342900">
              <a:lnSpc>
                <a:spcPct val="150000"/>
              </a:lnSpc>
            </a:pPr>
            <a:r>
              <a:rPr lang="nl-NL" sz="1350" dirty="0">
                <a:solidFill>
                  <a:prstClr val="black"/>
                </a:solidFill>
              </a:rPr>
              <a:t>Moord 
Lagere graad zelfbeschadiging
</a:t>
            </a:r>
          </a:p>
          <a:p>
            <a:pPr defTabSz="342900"/>
            <a:endParaRPr lang="nl-NL" sz="1350" dirty="0">
              <a:solidFill>
                <a:prstClr val="black"/>
              </a:solidFill>
            </a:endParaRPr>
          </a:p>
          <a:p>
            <a:pPr defTabSz="342900"/>
            <a:endParaRPr lang="nl-NL" sz="1350" dirty="0">
              <a:solidFill>
                <a:prstClr val="black"/>
              </a:solidFill>
            </a:endParaRPr>
          </a:p>
          <a:p>
            <a:pPr defTabSz="342900"/>
            <a:endParaRPr lang="nl-NL" sz="1350" dirty="0">
              <a:solidFill>
                <a:prstClr val="black"/>
              </a:solidFill>
            </a:endParaRPr>
          </a:p>
          <a:p>
            <a:pPr defTabSz="342900"/>
            <a:r>
              <a:rPr lang="nl-NL" sz="1350" dirty="0">
                <a:solidFill>
                  <a:prstClr val="black"/>
                </a:solidFill>
              </a:rPr>
              <a:t>Opportunistisch in ontvluchting
Risico op drugsgebruik
</a:t>
            </a:r>
          </a:p>
          <a:p>
            <a:pPr defTabSz="342900"/>
            <a:r>
              <a:rPr lang="nl-NL" sz="1350" dirty="0">
                <a:solidFill>
                  <a:prstClr val="black"/>
                </a:solidFill>
              </a:rPr>
              <a:t>Geen grote media interesse 
Vooral geweld Terwijl psychotisch
Geen geschiedenis van rellen / protest op daken </a:t>
            </a:r>
            <a:r>
              <a:rPr lang="nl-NL" sz="1350" dirty="0" err="1">
                <a:solidFill>
                  <a:prstClr val="black"/>
                </a:solidFill>
              </a:rPr>
              <a:t>etc</a:t>
            </a:r>
            <a:r>
              <a:rPr lang="en-US" sz="1350" dirty="0">
                <a:solidFill>
                  <a:prstClr val="black"/>
                </a:solidFill>
                <a:latin typeface="Calibri"/>
              </a:rPr>
              <a:t>.</a:t>
            </a:r>
          </a:p>
        </p:txBody>
      </p:sp>
      <p:pic>
        <p:nvPicPr>
          <p:cNvPr id="3" name="Afbeelding 2" descr="Houten figuur">
            <a:extLst>
              <a:ext uri="{FF2B5EF4-FFF2-40B4-BE49-F238E27FC236}">
                <a16:creationId xmlns:a16="http://schemas.microsoft.com/office/drawing/2014/main" id="{C330BBC1-5612-98DF-439F-E99F875BA67B}"/>
              </a:ext>
            </a:extLst>
          </p:cNvPr>
          <p:cNvPicPr>
            <a:picLocks noChangeAspect="1"/>
          </p:cNvPicPr>
          <p:nvPr/>
        </p:nvPicPr>
        <p:blipFill rotWithShape="1">
          <a:blip r:embed="rId5" cstate="print">
            <a:alphaModFix amt="50000"/>
            <a:extLst>
              <a:ext uri="{28A0092B-C50C-407E-A947-70E740481C1C}">
                <a14:useLocalDpi xmlns:a14="http://schemas.microsoft.com/office/drawing/2010/main" val="0"/>
              </a:ext>
            </a:extLst>
          </a:blip>
          <a:srcRect r="10999" b="-2"/>
          <a:stretch/>
        </p:blipFill>
        <p:spPr>
          <a:xfrm>
            <a:off x="457199" y="4869160"/>
            <a:ext cx="2285597" cy="1714202"/>
          </a:xfrm>
          <a:prstGeom prst="rect">
            <a:avLst/>
          </a:prstGeom>
        </p:spPr>
      </p:pic>
      <p:sp>
        <p:nvSpPr>
          <p:cNvPr id="7" name="Tekstvak 6">
            <a:extLst>
              <a:ext uri="{FF2B5EF4-FFF2-40B4-BE49-F238E27FC236}">
                <a16:creationId xmlns:a16="http://schemas.microsoft.com/office/drawing/2014/main" id="{1F090A2E-4B0B-391A-CF57-B60A2BEF2E2E}"/>
              </a:ext>
            </a:extLst>
          </p:cNvPr>
          <p:cNvSpPr txBox="1"/>
          <p:nvPr/>
        </p:nvSpPr>
        <p:spPr>
          <a:xfrm>
            <a:off x="3067070" y="5512540"/>
            <a:ext cx="4104456" cy="369332"/>
          </a:xfrm>
          <a:prstGeom prst="rect">
            <a:avLst/>
          </a:prstGeom>
          <a:noFill/>
        </p:spPr>
        <p:txBody>
          <a:bodyPr wrap="square" rtlCol="0">
            <a:spAutoFit/>
          </a:bodyPr>
          <a:lstStyle/>
          <a:p>
            <a:r>
              <a:rPr lang="en-US" dirty="0">
                <a:latin typeface="Calibri Light" panose="020F0302020204030204" pitchFamily="34" charset="0"/>
                <a:cs typeface="Calibri Light" panose="020F0302020204030204" pitchFamily="34" charset="0"/>
              </a:rPr>
              <a:t>Welk </a:t>
            </a:r>
            <a:r>
              <a:rPr lang="en-US" dirty="0" err="1">
                <a:latin typeface="Calibri Light" panose="020F0302020204030204" pitchFamily="34" charset="0"/>
                <a:cs typeface="Calibri Light" panose="020F0302020204030204" pitchFamily="34" charset="0"/>
              </a:rPr>
              <a:t>beveiligingsniveau</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zou</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jij</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kiezen</a:t>
            </a:r>
            <a:r>
              <a:rPr lang="en-US" dirty="0">
                <a:latin typeface="Calibri Light" panose="020F0302020204030204" pitchFamily="34" charset="0"/>
                <a:cs typeface="Calibri Light" panose="020F0302020204030204" pitchFamily="34" charset="0"/>
              </a:rPr>
              <a:t>?</a:t>
            </a:r>
          </a:p>
        </p:txBody>
      </p:sp>
      <p:sp>
        <p:nvSpPr>
          <p:cNvPr id="8" name="Tijdelijke aanduiding voor dianummer 7">
            <a:extLst>
              <a:ext uri="{FF2B5EF4-FFF2-40B4-BE49-F238E27FC236}">
                <a16:creationId xmlns:a16="http://schemas.microsoft.com/office/drawing/2014/main" id="{EB285C29-9501-37EE-3CB3-F5B51F93D65F}"/>
              </a:ext>
            </a:extLst>
          </p:cNvPr>
          <p:cNvSpPr>
            <a:spLocks noGrp="1"/>
          </p:cNvSpPr>
          <p:nvPr>
            <p:ph type="sldNum" sz="quarter" idx="12"/>
          </p:nvPr>
        </p:nvSpPr>
        <p:spPr/>
        <p:txBody>
          <a:bodyPr/>
          <a:lstStyle/>
          <a:p>
            <a:fld id="{2AEC867E-F275-450B-9A68-FAE22BE29777}" type="slidenum">
              <a:rPr lang="nl-BE" smtClean="0"/>
              <a:t>35</a:t>
            </a:fld>
            <a:endParaRPr lang="nl-BE"/>
          </a:p>
        </p:txBody>
      </p:sp>
      <p:pic>
        <p:nvPicPr>
          <p:cNvPr id="11" name="Audio 10">
            <a:hlinkClick r:id="" action="ppaction://media"/>
            <a:extLst>
              <a:ext uri="{FF2B5EF4-FFF2-40B4-BE49-F238E27FC236}">
                <a16:creationId xmlns:a16="http://schemas.microsoft.com/office/drawing/2014/main" id="{8A57690C-B9D8-47D9-C372-9DA5F08F06FF}"/>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990853296"/>
      </p:ext>
    </p:extLst>
  </p:cSld>
  <p:clrMapOvr>
    <a:masterClrMapping/>
  </p:clrMapOvr>
  <mc:AlternateContent xmlns:mc="http://schemas.openxmlformats.org/markup-compatibility/2006" xmlns:p14="http://schemas.microsoft.com/office/powerpoint/2010/main">
    <mc:Choice Requires="p14">
      <p:transition spd="slow" p14:dur="2000" advTm="39937"/>
    </mc:Choice>
    <mc:Fallback xmlns="">
      <p:transition spd="slow" advTm="39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11"/>
                </p:tgtEl>
              </p:cMediaNode>
            </p:audio>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35885F-E48D-1971-2023-314DBE34C08C}"/>
              </a:ext>
            </a:extLst>
          </p:cNvPr>
          <p:cNvSpPr>
            <a:spLocks noGrp="1"/>
          </p:cNvSpPr>
          <p:nvPr>
            <p:ph type="title"/>
          </p:nvPr>
        </p:nvSpPr>
        <p:spPr/>
        <p:txBody>
          <a:bodyPr>
            <a:normAutofit/>
          </a:bodyPr>
          <a:lstStyle/>
          <a:p>
            <a:r>
              <a:rPr lang="en-US" sz="4400" b="0" dirty="0">
                <a:latin typeface="Calibri Light" panose="020F0302020204030204" pitchFamily="34" charset="0"/>
                <a:cs typeface="Calibri Light" panose="020F0302020204030204" pitchFamily="34" charset="0"/>
              </a:rPr>
              <a:t>DUNDRUM-2</a:t>
            </a:r>
          </a:p>
        </p:txBody>
      </p:sp>
      <p:sp>
        <p:nvSpPr>
          <p:cNvPr id="3" name="Tijdelijke aanduiding voor tekst 2">
            <a:extLst>
              <a:ext uri="{FF2B5EF4-FFF2-40B4-BE49-F238E27FC236}">
                <a16:creationId xmlns:a16="http://schemas.microsoft.com/office/drawing/2014/main" id="{070D95EA-3FA1-2723-441F-A0FE95760447}"/>
              </a:ext>
            </a:extLst>
          </p:cNvPr>
          <p:cNvSpPr>
            <a:spLocks noGrp="1"/>
          </p:cNvSpPr>
          <p:nvPr>
            <p:ph type="body" idx="1"/>
          </p:nvPr>
        </p:nvSpPr>
        <p:spPr/>
        <p:txBody>
          <a:bodyPr/>
          <a:lstStyle/>
          <a:p>
            <a:endParaRPr lang="en-US"/>
          </a:p>
        </p:txBody>
      </p:sp>
      <p:pic>
        <p:nvPicPr>
          <p:cNvPr id="4" name="Afbeelding 3">
            <a:extLst>
              <a:ext uri="{FF2B5EF4-FFF2-40B4-BE49-F238E27FC236}">
                <a16:creationId xmlns:a16="http://schemas.microsoft.com/office/drawing/2014/main" id="{4263A7D1-F8A9-955B-DE23-57688EC00F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3968" y="1916832"/>
            <a:ext cx="4671251" cy="4635179"/>
          </a:xfrm>
          <a:prstGeom prst="rect">
            <a:avLst/>
          </a:prstGeom>
        </p:spPr>
      </p:pic>
      <p:sp>
        <p:nvSpPr>
          <p:cNvPr id="5" name="Tijdelijke aanduiding voor dianummer 4">
            <a:extLst>
              <a:ext uri="{FF2B5EF4-FFF2-40B4-BE49-F238E27FC236}">
                <a16:creationId xmlns:a16="http://schemas.microsoft.com/office/drawing/2014/main" id="{4EAD67ED-2F44-42D8-D059-0A372749232B}"/>
              </a:ext>
            </a:extLst>
          </p:cNvPr>
          <p:cNvSpPr>
            <a:spLocks noGrp="1"/>
          </p:cNvSpPr>
          <p:nvPr>
            <p:ph type="sldNum" sz="quarter" idx="12"/>
          </p:nvPr>
        </p:nvSpPr>
        <p:spPr/>
        <p:txBody>
          <a:bodyPr/>
          <a:lstStyle/>
          <a:p>
            <a:fld id="{2AEC867E-F275-450B-9A68-FAE22BE29777}" type="slidenum">
              <a:rPr lang="nl-BE" smtClean="0"/>
              <a:t>36</a:t>
            </a:fld>
            <a:endParaRPr lang="nl-BE"/>
          </a:p>
        </p:txBody>
      </p:sp>
      <p:pic>
        <p:nvPicPr>
          <p:cNvPr id="8" name="Audio 7">
            <a:hlinkClick r:id="" action="ppaction://media"/>
            <a:extLst>
              <a:ext uri="{FF2B5EF4-FFF2-40B4-BE49-F238E27FC236}">
                <a16:creationId xmlns:a16="http://schemas.microsoft.com/office/drawing/2014/main" id="{0B5565AE-CAD2-CF93-11C3-C650A15B5C0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33341314"/>
      </p:ext>
    </p:extLst>
  </p:cSld>
  <p:clrMapOvr>
    <a:masterClrMapping/>
  </p:clrMapOvr>
  <mc:AlternateContent xmlns:mc="http://schemas.openxmlformats.org/markup-compatibility/2006" xmlns:p14="http://schemas.microsoft.com/office/powerpoint/2010/main">
    <mc:Choice Requires="p14">
      <p:transition spd="slow" p14:dur="2000" advTm="5029"/>
    </mc:Choice>
    <mc:Fallback xmlns="">
      <p:transition spd="slow" advTm="5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Waarom DUNDRUM-2 gebruiken?</a:t>
            </a:r>
          </a:p>
        </p:txBody>
      </p:sp>
      <p:sp>
        <p:nvSpPr>
          <p:cNvPr id="3" name="Tijdelijke aanduiding voor inhoud 2"/>
          <p:cNvSpPr>
            <a:spLocks noGrp="1"/>
          </p:cNvSpPr>
          <p:nvPr>
            <p:ph idx="1"/>
          </p:nvPr>
        </p:nvSpPr>
        <p:spPr/>
        <p:txBody>
          <a:bodyPr>
            <a:normAutofit fontScale="92500"/>
          </a:bodyPr>
          <a:lstStyle/>
          <a:p>
            <a:r>
              <a:rPr lang="nl-NL" dirty="0">
                <a:latin typeface="Calibri Light" panose="020F0302020204030204" pitchFamily="34" charset="0"/>
                <a:cs typeface="Calibri Light" panose="020F0302020204030204" pitchFamily="34" charset="0"/>
              </a:rPr>
              <a:t>Ethische oorsprong </a:t>
            </a:r>
          </a:p>
          <a:p>
            <a:r>
              <a:rPr lang="en-IE" dirty="0" err="1">
                <a:latin typeface="Calibri Light" panose="020F0302020204030204" pitchFamily="34" charset="0"/>
                <a:cs typeface="Calibri Light" panose="020F0302020204030204" pitchFamily="34" charset="0"/>
              </a:rPr>
              <a:t>Belang</a:t>
            </a:r>
            <a:r>
              <a:rPr lang="en-IE" dirty="0">
                <a:latin typeface="Calibri Light" panose="020F0302020204030204" pitchFamily="34" charset="0"/>
                <a:cs typeface="Calibri Light" panose="020F0302020204030204" pitchFamily="34" charset="0"/>
              </a:rPr>
              <a:t> van </a:t>
            </a:r>
            <a:r>
              <a:rPr lang="en-IE" dirty="0" err="1">
                <a:latin typeface="Calibri Light" panose="020F0302020204030204" pitchFamily="34" charset="0"/>
                <a:cs typeface="Calibri Light" panose="020F0302020204030204" pitchFamily="34" charset="0"/>
              </a:rPr>
              <a:t>klinische</a:t>
            </a:r>
            <a:r>
              <a:rPr lang="en-IE" dirty="0">
                <a:latin typeface="Calibri Light" panose="020F0302020204030204" pitchFamily="34" charset="0"/>
                <a:cs typeface="Calibri Light" panose="020F0302020204030204" pitchFamily="34" charset="0"/>
              </a:rPr>
              <a:t> </a:t>
            </a:r>
            <a:r>
              <a:rPr lang="en-IE" dirty="0" err="1">
                <a:latin typeface="Calibri Light" panose="020F0302020204030204" pitchFamily="34" charset="0"/>
                <a:cs typeface="Calibri Light" panose="020F0302020204030204" pitchFamily="34" charset="0"/>
              </a:rPr>
              <a:t>prioriteiten</a:t>
            </a:r>
            <a:endParaRPr lang="en-IE" dirty="0">
              <a:latin typeface="Calibri Light" panose="020F0302020204030204" pitchFamily="34" charset="0"/>
              <a:cs typeface="Calibri Light" panose="020F0302020204030204" pitchFamily="34" charset="0"/>
            </a:endParaRPr>
          </a:p>
          <a:p>
            <a:r>
              <a:rPr lang="nl-BE" dirty="0">
                <a:latin typeface="Calibri Light" panose="020F0302020204030204" pitchFamily="34" charset="0"/>
                <a:cs typeface="Calibri Light" panose="020F0302020204030204" pitchFamily="34" charset="0"/>
              </a:rPr>
              <a:t>Onderbouwen beslissingen wel of geen opname </a:t>
            </a:r>
          </a:p>
          <a:p>
            <a:r>
              <a:rPr lang="nl-NL" dirty="0">
                <a:latin typeface="Calibri Light" panose="020F0302020204030204" pitchFamily="34" charset="0"/>
                <a:cs typeface="Calibri Light" panose="020F0302020204030204" pitchFamily="34" charset="0"/>
              </a:rPr>
              <a:t>Behoefte aan een uniform </a:t>
            </a:r>
            <a:r>
              <a:rPr lang="nl-NL" dirty="0" err="1">
                <a:latin typeface="Calibri Light" panose="020F0302020204030204" pitchFamily="34" charset="0"/>
                <a:cs typeface="Calibri Light" panose="020F0302020204030204" pitchFamily="34" charset="0"/>
              </a:rPr>
              <a:t>governancesysteem</a:t>
            </a:r>
            <a:endParaRPr lang="en-IE" dirty="0">
              <a:latin typeface="Calibri Light" panose="020F0302020204030204" pitchFamily="34" charset="0"/>
              <a:cs typeface="Calibri Light" panose="020F0302020204030204" pitchFamily="34" charset="0"/>
            </a:endParaRPr>
          </a:p>
          <a:p>
            <a:r>
              <a:rPr lang="en-AU" dirty="0" err="1">
                <a:latin typeface="Calibri Light" panose="020F0302020204030204" pitchFamily="34" charset="0"/>
                <a:cs typeface="Calibri Light" panose="020F0302020204030204" pitchFamily="34" charset="0"/>
              </a:rPr>
              <a:t>Prioriteit</a:t>
            </a:r>
            <a:r>
              <a:rPr lang="en-AU" dirty="0">
                <a:latin typeface="Calibri Light" panose="020F0302020204030204" pitchFamily="34" charset="0"/>
                <a:cs typeface="Calibri Light" panose="020F0302020204030204" pitchFamily="34" charset="0"/>
              </a:rPr>
              <a:t> </a:t>
            </a:r>
            <a:r>
              <a:rPr lang="en-AU" dirty="0" err="1">
                <a:latin typeface="Calibri Light" panose="020F0302020204030204" pitchFamily="34" charset="0"/>
                <a:cs typeface="Calibri Light" panose="020F0302020204030204" pitchFamily="34" charset="0"/>
              </a:rPr>
              <a:t>voor</a:t>
            </a:r>
            <a:r>
              <a:rPr lang="en-AU" dirty="0">
                <a:latin typeface="Calibri Light" panose="020F0302020204030204" pitchFamily="34" charset="0"/>
                <a:cs typeface="Calibri Light" panose="020F0302020204030204" pitchFamily="34" charset="0"/>
              </a:rPr>
              <a:t>:</a:t>
            </a:r>
          </a:p>
          <a:p>
            <a:pPr lvl="1"/>
            <a:r>
              <a:rPr lang="nl-NL" dirty="0">
                <a:latin typeface="Calibri Light" panose="020F0302020204030204" pitchFamily="34" charset="0"/>
                <a:cs typeface="Calibri Light" panose="020F0302020204030204" pitchFamily="34" charset="0"/>
              </a:rPr>
              <a:t>Gevangenis versus in behandeling 
Meest levensbedreigende huidige klinische behoeften</a:t>
            </a:r>
          </a:p>
          <a:p>
            <a:pPr lvl="1"/>
            <a:r>
              <a:rPr lang="nl-NL" dirty="0">
                <a:latin typeface="Calibri Light" panose="020F0302020204030204" pitchFamily="34" charset="0"/>
                <a:cs typeface="Calibri Light" panose="020F0302020204030204" pitchFamily="34" charset="0"/>
              </a:rPr>
              <a:t>Wettelijke verplichtingen (bijv. plaatsing)</a:t>
            </a:r>
            <a:endParaRPr lang="en-IE" b="0" dirty="0">
              <a:solidFill>
                <a:schemeClr val="tx2">
                  <a:lumMod val="75000"/>
                </a:schemeClr>
              </a:solidFill>
              <a:latin typeface="+mj-lt"/>
            </a:endParaRPr>
          </a:p>
          <a:p>
            <a:endParaRPr lang="nl-BE" dirty="0">
              <a:latin typeface="Calibri Light" panose="020F0302020204030204" pitchFamily="34" charset="0"/>
              <a:cs typeface="Calibri Light" panose="020F0302020204030204" pitchFamily="34" charset="0"/>
            </a:endParaRPr>
          </a:p>
          <a:p>
            <a:endParaRPr lang="en-IE" b="0" dirty="0">
              <a:solidFill>
                <a:schemeClr val="tx2">
                  <a:lumMod val="75000"/>
                </a:schemeClr>
              </a:solidFill>
              <a:latin typeface="Calibri Light" panose="020F0302020204030204" pitchFamily="34" charset="0"/>
              <a:cs typeface="Calibri Light" panose="020F0302020204030204" pitchFamily="34" charset="0"/>
            </a:endParaRPr>
          </a:p>
          <a:p>
            <a:endParaRPr lang="nl-BE" dirty="0">
              <a:latin typeface="Calibri Light" panose="020F0302020204030204" pitchFamily="34" charset="0"/>
              <a:cs typeface="Calibri Light" panose="020F0302020204030204" pitchFamily="34" charset="0"/>
            </a:endParaRPr>
          </a:p>
        </p:txBody>
      </p:sp>
      <p:sp>
        <p:nvSpPr>
          <p:cNvPr id="4" name="Tijdelijke aanduiding voor dianummer 3">
            <a:extLst>
              <a:ext uri="{FF2B5EF4-FFF2-40B4-BE49-F238E27FC236}">
                <a16:creationId xmlns:a16="http://schemas.microsoft.com/office/drawing/2014/main" id="{8720DFDD-C7AE-D7CB-28AA-5C5D549B7320}"/>
              </a:ext>
            </a:extLst>
          </p:cNvPr>
          <p:cNvSpPr>
            <a:spLocks noGrp="1"/>
          </p:cNvSpPr>
          <p:nvPr>
            <p:ph type="sldNum" sz="quarter" idx="12"/>
          </p:nvPr>
        </p:nvSpPr>
        <p:spPr/>
        <p:txBody>
          <a:bodyPr/>
          <a:lstStyle/>
          <a:p>
            <a:fld id="{2AEC867E-F275-450B-9A68-FAE22BE29777}" type="slidenum">
              <a:rPr lang="nl-BE" smtClean="0"/>
              <a:t>37</a:t>
            </a:fld>
            <a:endParaRPr lang="nl-BE"/>
          </a:p>
        </p:txBody>
      </p:sp>
      <p:pic>
        <p:nvPicPr>
          <p:cNvPr id="7" name="Audio 6">
            <a:hlinkClick r:id="" action="ppaction://media"/>
            <a:extLst>
              <a:ext uri="{FF2B5EF4-FFF2-40B4-BE49-F238E27FC236}">
                <a16:creationId xmlns:a16="http://schemas.microsoft.com/office/drawing/2014/main" id="{AFE5F143-D6C0-1B48-CB86-DD275188C662}"/>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786410429"/>
      </p:ext>
    </p:extLst>
  </p:cSld>
  <p:clrMapOvr>
    <a:masterClrMapping/>
  </p:clrMapOvr>
  <mc:AlternateContent xmlns:mc="http://schemas.openxmlformats.org/markup-compatibility/2006" xmlns:p14="http://schemas.microsoft.com/office/powerpoint/2010/main">
    <mc:Choice Requires="p14">
      <p:transition spd="slow" p14:dur="2000" advTm="63488"/>
    </mc:Choice>
    <mc:Fallback xmlns="">
      <p:transition spd="slow" advTm="634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7"/>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DUNDRUM-2</a:t>
            </a:r>
          </a:p>
        </p:txBody>
      </p:sp>
      <p:sp>
        <p:nvSpPr>
          <p:cNvPr id="3" name="Tijdelijke aanduiding voor inhoud 2"/>
          <p:cNvSpPr>
            <a:spLocks noGrp="1"/>
          </p:cNvSpPr>
          <p:nvPr>
            <p:ph idx="1"/>
          </p:nvPr>
        </p:nvSpPr>
        <p:spPr/>
        <p:txBody>
          <a:bodyPr>
            <a:normAutofit fontScale="92500"/>
          </a:bodyPr>
          <a:lstStyle/>
          <a:p>
            <a:r>
              <a:rPr lang="nl-BE" dirty="0">
                <a:latin typeface="Calibri Light" panose="020F0302020204030204" pitchFamily="34" charset="0"/>
                <a:cs typeface="Calibri Light" panose="020F0302020204030204" pitchFamily="34" charset="0"/>
              </a:rPr>
              <a:t>Voor patiënten die op wachtlijst staan</a:t>
            </a:r>
          </a:p>
          <a:p>
            <a:r>
              <a:rPr lang="nl-BE" dirty="0">
                <a:latin typeface="Calibri Light" panose="020F0302020204030204" pitchFamily="34" charset="0"/>
                <a:cs typeface="Calibri Light" panose="020F0302020204030204" pitchFamily="34" charset="0"/>
              </a:rPr>
              <a:t>6 Items</a:t>
            </a:r>
          </a:p>
          <a:p>
            <a:pPr lvl="1"/>
            <a:r>
              <a:rPr lang="nl-BE" dirty="0">
                <a:latin typeface="Calibri Light" panose="020F0302020204030204" pitchFamily="34" charset="0"/>
                <a:cs typeface="Calibri Light" panose="020F0302020204030204" pitchFamily="34" charset="0"/>
              </a:rPr>
              <a:t>U1	Huidig verblijf</a:t>
            </a:r>
          </a:p>
          <a:p>
            <a:pPr lvl="1"/>
            <a:r>
              <a:rPr lang="nl-BE" dirty="0">
                <a:latin typeface="Calibri Light" panose="020F0302020204030204" pitchFamily="34" charset="0"/>
                <a:cs typeface="Calibri Light" panose="020F0302020204030204" pitchFamily="34" charset="0"/>
              </a:rPr>
              <a:t>U2	Geestelijke gezondheid</a:t>
            </a:r>
          </a:p>
          <a:p>
            <a:pPr lvl="1"/>
            <a:r>
              <a:rPr lang="nl-BE" dirty="0">
                <a:latin typeface="Calibri Light" panose="020F0302020204030204" pitchFamily="34" charset="0"/>
                <a:cs typeface="Calibri Light" panose="020F0302020204030204" pitchFamily="34" charset="0"/>
              </a:rPr>
              <a:t>U3	Suïcidepreventie</a:t>
            </a:r>
          </a:p>
          <a:p>
            <a:pPr lvl="1"/>
            <a:r>
              <a:rPr lang="nl-BE" dirty="0">
                <a:latin typeface="Calibri Light" panose="020F0302020204030204" pitchFamily="34" charset="0"/>
                <a:cs typeface="Calibri Light" panose="020F0302020204030204" pitchFamily="34" charset="0"/>
              </a:rPr>
              <a:t>U4	Humanitaire overwegingen</a:t>
            </a:r>
          </a:p>
          <a:p>
            <a:pPr lvl="1"/>
            <a:r>
              <a:rPr lang="nl-BE" dirty="0">
                <a:latin typeface="Calibri Light" panose="020F0302020204030204" pitchFamily="34" charset="0"/>
                <a:cs typeface="Calibri Light" panose="020F0302020204030204" pitchFamily="34" charset="0"/>
              </a:rPr>
              <a:t>U5	Systemisch</a:t>
            </a:r>
          </a:p>
          <a:p>
            <a:pPr lvl="1"/>
            <a:r>
              <a:rPr lang="nl-BE" dirty="0">
                <a:latin typeface="Calibri Light" panose="020F0302020204030204" pitchFamily="34" charset="0"/>
                <a:cs typeface="Calibri Light" panose="020F0302020204030204" pitchFamily="34" charset="0"/>
              </a:rPr>
              <a:t>U6	Wettelijk bepaalde urgentie</a:t>
            </a:r>
          </a:p>
          <a:p>
            <a:r>
              <a:rPr lang="nl-BE" dirty="0">
                <a:latin typeface="Calibri Light" panose="020F0302020204030204" pitchFamily="34" charset="0"/>
                <a:cs typeface="Calibri Light" panose="020F0302020204030204" pitchFamily="34" charset="0"/>
              </a:rPr>
              <a:t>0= geen nood opname; 4 onmiddellijke opname</a:t>
            </a:r>
          </a:p>
          <a:p>
            <a:pPr lvl="1"/>
            <a:endParaRPr lang="nl-BE" dirty="0">
              <a:latin typeface="Calibri Light" panose="020F0302020204030204" pitchFamily="34" charset="0"/>
              <a:cs typeface="Calibri Light" panose="020F0302020204030204" pitchFamily="34" charset="0"/>
            </a:endParaRPr>
          </a:p>
        </p:txBody>
      </p:sp>
      <p:sp>
        <p:nvSpPr>
          <p:cNvPr id="4" name="Tijdelijke aanduiding voor dianummer 3">
            <a:extLst>
              <a:ext uri="{FF2B5EF4-FFF2-40B4-BE49-F238E27FC236}">
                <a16:creationId xmlns:a16="http://schemas.microsoft.com/office/drawing/2014/main" id="{4A8B0E77-81D1-87E4-C2B8-9FA6F26FCD1B}"/>
              </a:ext>
            </a:extLst>
          </p:cNvPr>
          <p:cNvSpPr>
            <a:spLocks noGrp="1"/>
          </p:cNvSpPr>
          <p:nvPr>
            <p:ph type="sldNum" sz="quarter" idx="12"/>
          </p:nvPr>
        </p:nvSpPr>
        <p:spPr/>
        <p:txBody>
          <a:bodyPr/>
          <a:lstStyle/>
          <a:p>
            <a:fld id="{2AEC867E-F275-450B-9A68-FAE22BE29777}" type="slidenum">
              <a:rPr lang="nl-BE" smtClean="0"/>
              <a:t>38</a:t>
            </a:fld>
            <a:endParaRPr lang="nl-BE"/>
          </a:p>
        </p:txBody>
      </p:sp>
      <p:pic>
        <p:nvPicPr>
          <p:cNvPr id="7" name="Audio 6">
            <a:hlinkClick r:id="" action="ppaction://media"/>
            <a:extLst>
              <a:ext uri="{FF2B5EF4-FFF2-40B4-BE49-F238E27FC236}">
                <a16:creationId xmlns:a16="http://schemas.microsoft.com/office/drawing/2014/main" id="{7D14D5CB-49C5-EE60-3AF9-2EE503A8B38B}"/>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31872174"/>
      </p:ext>
    </p:extLst>
  </p:cSld>
  <p:clrMapOvr>
    <a:masterClrMapping/>
  </p:clrMapOvr>
  <mc:AlternateContent xmlns:mc="http://schemas.openxmlformats.org/markup-compatibility/2006" xmlns:p14="http://schemas.microsoft.com/office/powerpoint/2010/main">
    <mc:Choice Requires="p14">
      <p:transition spd="slow" p14:dur="2000" advTm="23885"/>
    </mc:Choice>
    <mc:Fallback xmlns="">
      <p:transition spd="slow" advTm="23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7"/>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latin typeface="Calibri Light" panose="020F0302020204030204" pitchFamily="34" charset="0"/>
                <a:cs typeface="Calibri Light" panose="020F0302020204030204" pitchFamily="34" charset="0"/>
              </a:rPr>
              <a:t>Voorbeeld item</a:t>
            </a:r>
            <a:br>
              <a:rPr lang="nl-BE" dirty="0">
                <a:latin typeface="Calibri Light" panose="020F0302020204030204" pitchFamily="34" charset="0"/>
                <a:cs typeface="Calibri Light" panose="020F0302020204030204" pitchFamily="34" charset="0"/>
              </a:rPr>
            </a:br>
            <a:r>
              <a:rPr lang="nl-BE" dirty="0">
                <a:latin typeface="Calibri Light" panose="020F0302020204030204" pitchFamily="34" charset="0"/>
                <a:cs typeface="Calibri Light" panose="020F0302020204030204" pitchFamily="34" charset="0"/>
              </a:rPr>
              <a:t>U3- Suïcidepreventie</a:t>
            </a:r>
          </a:p>
        </p:txBody>
      </p:sp>
      <p:graphicFrame>
        <p:nvGraphicFramePr>
          <p:cNvPr id="7" name="Tijdelijke aanduiding voor inhoud 6">
            <a:extLst>
              <a:ext uri="{FF2B5EF4-FFF2-40B4-BE49-F238E27FC236}">
                <a16:creationId xmlns:a16="http://schemas.microsoft.com/office/drawing/2014/main" id="{B16C1416-D57F-C48F-0C76-4E2E61A93105}"/>
              </a:ext>
            </a:extLst>
          </p:cNvPr>
          <p:cNvGraphicFramePr>
            <a:graphicFrameLocks noGrp="1"/>
          </p:cNvGraphicFramePr>
          <p:nvPr>
            <p:ph idx="1"/>
            <p:extLst>
              <p:ext uri="{D42A27DB-BD31-4B8C-83A1-F6EECF244321}">
                <p14:modId xmlns:p14="http://schemas.microsoft.com/office/powerpoint/2010/main" val="3619665836"/>
              </p:ext>
            </p:extLst>
          </p:nvPr>
        </p:nvGraphicFramePr>
        <p:xfrm>
          <a:off x="1692592" y="2204864"/>
          <a:ext cx="5757545" cy="3554731"/>
        </p:xfrm>
        <a:graphic>
          <a:graphicData uri="http://schemas.openxmlformats.org/drawingml/2006/table">
            <a:tbl>
              <a:tblPr firstRow="1" firstCol="1" bandRow="1"/>
              <a:tblGrid>
                <a:gridCol w="361830">
                  <a:extLst>
                    <a:ext uri="{9D8B030D-6E8A-4147-A177-3AD203B41FA5}">
                      <a16:colId xmlns:a16="http://schemas.microsoft.com/office/drawing/2014/main" val="2315982872"/>
                    </a:ext>
                  </a:extLst>
                </a:gridCol>
                <a:gridCol w="5395715">
                  <a:extLst>
                    <a:ext uri="{9D8B030D-6E8A-4147-A177-3AD203B41FA5}">
                      <a16:colId xmlns:a16="http://schemas.microsoft.com/office/drawing/2014/main" val="154881701"/>
                    </a:ext>
                  </a:extLst>
                </a:gridCol>
              </a:tblGrid>
              <a:tr h="0">
                <a:tc>
                  <a:txBody>
                    <a:bodyPr/>
                    <a:lstStyle/>
                    <a:p>
                      <a:pPr algn="ct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4</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4.1.1 Recente suïcidepoging met een hoge letaliteit </a:t>
                      </a:r>
                      <a:r>
                        <a:rPr lang="nl-NL" sz="1100" b="1" dirty="0">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4.1.2 Bevindt zich in de gevangenis </a:t>
                      </a:r>
                      <a:r>
                        <a:rPr lang="nl-NL" sz="1100" b="1" dirty="0">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4.1.3 Dynamische risicofactoren zijn actueel hoog (bijvoorbeeld recente moord gevolgd door </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nl-BE" sz="1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en-GB" sz="1100" dirty="0" err="1">
                          <a:effectLst/>
                          <a:latin typeface="Calibri Light" panose="020F0302020204030204" pitchFamily="34" charset="0"/>
                          <a:ea typeface="Times New Roman" panose="02020603050405020304" pitchFamily="18" charset="0"/>
                          <a:cs typeface="Times New Roman" panose="02020603050405020304" pitchFamily="18" charset="0"/>
                        </a:rPr>
                        <a:t>een</a:t>
                      </a:r>
                      <a:r>
                        <a:rPr lang="en-GB" sz="1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1100" dirty="0">
                          <a:effectLst/>
                          <a:latin typeface="Calibri Light" panose="020F0302020204030204" pitchFamily="34" charset="0"/>
                          <a:ea typeface="Times New Roman" panose="02020603050405020304" pitchFamily="18" charset="0"/>
                          <a:cs typeface="Times New Roman" panose="02020603050405020304" pitchFamily="18" charset="0"/>
                        </a:rPr>
                        <a:t>(</a:t>
                      </a:r>
                      <a:r>
                        <a:rPr lang="en-US" sz="1100" dirty="0" err="1">
                          <a:effectLst/>
                          <a:latin typeface="Calibri Light" panose="020F0302020204030204" pitchFamily="34" charset="0"/>
                          <a:ea typeface="Times New Roman" panose="02020603050405020304" pitchFamily="18" charset="0"/>
                          <a:cs typeface="Times New Roman" panose="02020603050405020304" pitchFamily="18" charset="0"/>
                        </a:rPr>
                        <a:t>mislukte</a:t>
                      </a:r>
                      <a:r>
                        <a:rPr lang="en-US" sz="1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1100" dirty="0" err="1">
                          <a:effectLst/>
                          <a:latin typeface="Calibri Light" panose="020F0302020204030204" pitchFamily="34" charset="0"/>
                          <a:ea typeface="Times New Roman" panose="02020603050405020304" pitchFamily="18" charset="0"/>
                          <a:cs typeface="Times New Roman" panose="02020603050405020304" pitchFamily="18" charset="0"/>
                        </a:rPr>
                        <a:t>suïcide</a:t>
                      </a:r>
                      <a:r>
                        <a:rPr lang="en-US" sz="1100" dirty="0">
                          <a:effectLst/>
                          <a:latin typeface="Calibri Light" panose="020F0302020204030204" pitchFamily="34" charset="0"/>
                          <a:ea typeface="Times New Roman" panose="02020603050405020304" pitchFamily="18" charset="0"/>
                          <a:cs typeface="Times New Roman" panose="02020603050405020304" pitchFamily="18" charset="0"/>
                        </a:rPr>
                        <a:t>, ‘suicide by cop’, </a:t>
                      </a:r>
                      <a:r>
                        <a:rPr lang="en-US" sz="1100" dirty="0" err="1">
                          <a:effectLst/>
                          <a:latin typeface="Calibri Light" panose="020F0302020204030204" pitchFamily="34" charset="0"/>
                          <a:ea typeface="Times New Roman" panose="02020603050405020304" pitchFamily="18" charset="0"/>
                          <a:cs typeface="Times New Roman" panose="02020603050405020304" pitchFamily="18" charset="0"/>
                        </a:rPr>
                        <a:t>stigmatiserend</a:t>
                      </a:r>
                      <a:r>
                        <a:rPr lang="en-US" sz="1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1100" dirty="0" err="1">
                          <a:effectLst/>
                          <a:latin typeface="Calibri Light" panose="020F0302020204030204" pitchFamily="34" charset="0"/>
                          <a:ea typeface="Times New Roman" panose="02020603050405020304" pitchFamily="18" charset="0"/>
                          <a:cs typeface="Times New Roman" panose="02020603050405020304" pitchFamily="18" charset="0"/>
                        </a:rPr>
                        <a:t>misdrijf</a:t>
                      </a:r>
                      <a:r>
                        <a:rPr lang="en-US" sz="1100" dirty="0">
                          <a:effectLst/>
                          <a:latin typeface="Calibri Light" panose="020F0302020204030204" pitchFamily="34" charset="0"/>
                          <a:ea typeface="Times New Roman" panose="02020603050405020304" pitchFamily="18" charset="0"/>
                          <a:cs typeface="Times New Roman" panose="02020603050405020304" pitchFamily="18" charset="0"/>
                        </a:rPr>
                        <a:t> of Threshold Assessment </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en-US" sz="1100" dirty="0">
                          <a:effectLst/>
                          <a:latin typeface="Calibri Light" panose="020F0302020204030204" pitchFamily="34" charset="0"/>
                          <a:ea typeface="Times New Roman" panose="02020603050405020304" pitchFamily="18" charset="0"/>
                          <a:cs typeface="Times New Roman" panose="02020603050405020304" pitchFamily="18" charset="0"/>
                        </a:rPr>
                        <a:t>          Grid (TAG) assessment).</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662619616"/>
                  </a:ext>
                </a:extLst>
              </a:tr>
              <a:tr h="0">
                <a:tc>
                  <a:txBody>
                    <a:bodyPr/>
                    <a:lstStyle/>
                    <a:p>
                      <a:pPr algn="ct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3</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3.1    Suïcidepoging met een hoge letaliteit, </a:t>
                      </a:r>
                      <a:r>
                        <a:rPr lang="nl-NL" sz="1100" b="1" dirty="0">
                          <a:effectLst/>
                          <a:latin typeface="Calibri Light" panose="020F0302020204030204" pitchFamily="34" charset="0"/>
                          <a:ea typeface="Times New Roman" panose="02020603050405020304" pitchFamily="18" charset="0"/>
                          <a:cs typeface="Times New Roman" panose="02020603050405020304" pitchFamily="18" charset="0"/>
                        </a:rPr>
                        <a:t>maar </a:t>
                      </a: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niet recent </a:t>
                      </a:r>
                      <a:r>
                        <a:rPr lang="nl-NL" sz="1100" b="1" dirty="0">
                          <a:effectLst/>
                          <a:latin typeface="Calibri Light" panose="020F0302020204030204" pitchFamily="34" charset="0"/>
                          <a:ea typeface="Times New Roman" panose="02020603050405020304" pitchFamily="18" charset="0"/>
                          <a:cs typeface="Times New Roman" panose="02020603050405020304" pitchFamily="18" charset="0"/>
                        </a:rPr>
                        <a:t>of</a:t>
                      </a: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3.2    Geen hoog risico op dit moment (laag dynamisch risico) tijdens detentie.</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331494204"/>
                  </a:ext>
                </a:extLst>
              </a:tr>
              <a:tr h="0">
                <a:tc>
                  <a:txBody>
                    <a:bodyPr/>
                    <a:lstStyle/>
                    <a:p>
                      <a:pPr algn="ct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2</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2.1    Hoog risico op zelfbeschadiging met lage letaliteit </a:t>
                      </a:r>
                      <a:r>
                        <a:rPr lang="nl-NL" sz="1100" b="1">
                          <a:effectLst/>
                          <a:latin typeface="Calibri Light" panose="020F0302020204030204" pitchFamily="34" charset="0"/>
                          <a:ea typeface="Times New Roman" panose="02020603050405020304" pitchFamily="18" charset="0"/>
                          <a:cs typeface="Times New Roman" panose="02020603050405020304" pitchFamily="18" charset="0"/>
                        </a:rPr>
                        <a:t>of</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2.2    Bevindt zich al in een ziekenhuis. </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148195182"/>
                  </a:ext>
                </a:extLst>
              </a:tr>
              <a:tr h="0">
                <a:tc>
                  <a:txBody>
                    <a:bodyPr/>
                    <a:lstStyle/>
                    <a:p>
                      <a:pPr algn="ct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1</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1.1.1 Laag risico momenteel </a:t>
                      </a:r>
                      <a:r>
                        <a:rPr lang="nl-NL" sz="1100" b="1">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1.1.2 Gedrag met lage letaliteit.</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432803588"/>
                  </a:ext>
                </a:extLst>
              </a:tr>
              <a:tr h="0">
                <a:tc>
                  <a:txBody>
                    <a:bodyPr/>
                    <a:lstStyle/>
                    <a:p>
                      <a:pPr algn="ct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0</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0.1    Geen evaluatie tot opname </a:t>
                      </a:r>
                      <a:r>
                        <a:rPr lang="nl-NL" sz="1100" b="1" dirty="0">
                          <a:effectLst/>
                          <a:latin typeface="Calibri Light" panose="020F0302020204030204" pitchFamily="34" charset="0"/>
                          <a:ea typeface="Times New Roman" panose="02020603050405020304" pitchFamily="18" charset="0"/>
                          <a:cs typeface="Times New Roman" panose="02020603050405020304" pitchFamily="18" charset="0"/>
                        </a:rPr>
                        <a:t>of</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tabLst>
                          <a:tab pos="3387725" algn="l"/>
                        </a:tabLs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0.2    Actueel geen psychische stoornis </a:t>
                      </a:r>
                      <a:r>
                        <a:rPr lang="nl-NL" sz="1100" b="1" dirty="0">
                          <a:effectLst/>
                          <a:latin typeface="Calibri Light" panose="020F0302020204030204" pitchFamily="34" charset="0"/>
                          <a:ea typeface="Times New Roman" panose="02020603050405020304" pitchFamily="18" charset="0"/>
                          <a:cs typeface="Times New Roman" panose="02020603050405020304" pitchFamily="18" charset="0"/>
                        </a:rPr>
                        <a:t>of</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0.3    Geen risico op suïcide/suïcidaal gedrag. </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623824488"/>
                  </a:ext>
                </a:extLst>
              </a:tr>
            </a:tbl>
          </a:graphicData>
        </a:graphic>
      </p:graphicFrame>
      <p:sp>
        <p:nvSpPr>
          <p:cNvPr id="8" name="Rectangle 1">
            <a:extLst>
              <a:ext uri="{FF2B5EF4-FFF2-40B4-BE49-F238E27FC236}">
                <a16:creationId xmlns:a16="http://schemas.microsoft.com/office/drawing/2014/main" id="{2DCCC11E-B29F-6110-EF69-3340D83EBE67}"/>
              </a:ext>
            </a:extLst>
          </p:cNvPr>
          <p:cNvSpPr>
            <a:spLocks noChangeArrowheads="1"/>
          </p:cNvSpPr>
          <p:nvPr/>
        </p:nvSpPr>
        <p:spPr bwMode="auto">
          <a:xfrm>
            <a:off x="1693863" y="2035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1800" b="0" i="0" u="none" strike="noStrike" cap="none" normalizeH="0" baseline="0">
                <a:ln>
                  <a:noFill/>
                </a:ln>
                <a:solidFill>
                  <a:schemeClr val="tx1"/>
                </a:solidFill>
                <a:effectLst/>
                <a:latin typeface="Arial" panose="020B0604020202020204" pitchFamily="34" charset="0"/>
              </a:rPr>
            </a:b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10" name="Rectangle 3">
            <a:extLst>
              <a:ext uri="{FF2B5EF4-FFF2-40B4-BE49-F238E27FC236}">
                <a16:creationId xmlns:a16="http://schemas.microsoft.com/office/drawing/2014/main" id="{9EBC5D25-CB32-C3C8-5F75-C9CA45CAB841}"/>
              </a:ext>
            </a:extLst>
          </p:cNvPr>
          <p:cNvSpPr>
            <a:spLocks noChangeArrowheads="1"/>
          </p:cNvSpPr>
          <p:nvPr/>
        </p:nvSpPr>
        <p:spPr bwMode="auto">
          <a:xfrm>
            <a:off x="1693863" y="599529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0" i="0" u="none" strike="noStrike" cap="none" normalizeH="0" baseline="3000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hlinkClick r:id="rId5"/>
              </a:rPr>
              <a:t>[</a:t>
            </a:r>
            <a:r>
              <a:rPr kumimoji="0" lang="nl-NL" altLang="nl-NL" sz="900" b="0" i="0" u="none" strike="noStrike" cap="none" normalizeH="0" baseline="30000" bmk="">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hlinkClick r:id="rId5"/>
              </a:rPr>
              <a:t>1]</a:t>
            </a:r>
            <a:r>
              <a:rPr kumimoji="0" lang="nl-NL" altLang="nl-NL" sz="900" b="0" i="0" u="none" strike="noStrike" cap="none" normalizeH="0" baseline="0" bmk="">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t> 	Recent betekent binnen de twee weken.</a:t>
            </a:r>
            <a:endParaRPr kumimoji="0" lang="nl-NL" altLang="nl-NL" sz="600" b="0" i="0" u="none" strike="noStrike" cap="none" normalizeH="0" baseline="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0" i="0" u="none" strike="noStrike" cap="none" normalizeH="0" baseline="30000" bmk="">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hlinkClick r:id="rId6"/>
              </a:rPr>
              <a:t>[2]</a:t>
            </a:r>
            <a:r>
              <a:rPr kumimoji="0" lang="nl-NL" altLang="nl-NL" sz="900" b="0" i="0" u="none" strike="noStrike" cap="none" normalizeH="0" baseline="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t> 	Kort instrument om su</a:t>
            </a:r>
            <a:r>
              <a:rPr kumimoji="0" lang="nl-NL" altLang="nl-NL" sz="9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Light" panose="020F0302020204030204" pitchFamily="34" charset="0"/>
              </a:rPr>
              <a:t>ï</a:t>
            </a:r>
            <a:r>
              <a:rPr kumimoji="0" lang="nl-NL" altLang="nl-NL" sz="900" b="0" i="0" u="none" strike="noStrike" cap="none" normalizeH="0" baseline="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t>cidaliteit in te schatten (Slade et al., 2000).</a:t>
            </a:r>
            <a:r>
              <a:rPr kumimoji="0" lang="nl-BE" altLang="nl-NL" sz="900" b="0" i="0" u="none" strike="noStrike" cap="none" normalizeH="0" baseline="0">
                <a:ln>
                  <a:noFill/>
                </a:ln>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kumimoji="0" lang="nl-BE" altLang="nl-NL" sz="1800" b="0" i="0" u="none" strike="noStrike" cap="none" normalizeH="0" baseline="0">
              <a:ln>
                <a:noFill/>
              </a:ln>
              <a:solidFill>
                <a:schemeClr val="tx1"/>
              </a:solidFill>
              <a:effectLst/>
              <a:latin typeface="Arial" panose="020B0604020202020204" pitchFamily="34" charset="0"/>
            </a:endParaRPr>
          </a:p>
        </p:txBody>
      </p:sp>
      <p:sp>
        <p:nvSpPr>
          <p:cNvPr id="11" name="Tijdelijke aanduiding voor dianummer 10">
            <a:extLst>
              <a:ext uri="{FF2B5EF4-FFF2-40B4-BE49-F238E27FC236}">
                <a16:creationId xmlns:a16="http://schemas.microsoft.com/office/drawing/2014/main" id="{26D02D9B-2EC5-B2A7-9B65-2E814A3F3C97}"/>
              </a:ext>
            </a:extLst>
          </p:cNvPr>
          <p:cNvSpPr>
            <a:spLocks noGrp="1"/>
          </p:cNvSpPr>
          <p:nvPr>
            <p:ph type="sldNum" sz="quarter" idx="12"/>
          </p:nvPr>
        </p:nvSpPr>
        <p:spPr/>
        <p:txBody>
          <a:bodyPr/>
          <a:lstStyle/>
          <a:p>
            <a:fld id="{2AEC867E-F275-450B-9A68-FAE22BE29777}" type="slidenum">
              <a:rPr lang="nl-BE" smtClean="0"/>
              <a:t>39</a:t>
            </a:fld>
            <a:endParaRPr lang="nl-BE"/>
          </a:p>
        </p:txBody>
      </p:sp>
      <p:pic>
        <p:nvPicPr>
          <p:cNvPr id="13" name="Audio 12">
            <a:hlinkClick r:id="" action="ppaction://media"/>
            <a:extLst>
              <a:ext uri="{FF2B5EF4-FFF2-40B4-BE49-F238E27FC236}">
                <a16:creationId xmlns:a16="http://schemas.microsoft.com/office/drawing/2014/main" id="{88A54CC5-DC16-DFF9-39CF-E09730721DD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855379610"/>
      </p:ext>
    </p:extLst>
  </p:cSld>
  <p:clrMapOvr>
    <a:masterClrMapping/>
  </p:clrMapOvr>
  <mc:AlternateContent xmlns:mc="http://schemas.openxmlformats.org/markup-compatibility/2006" xmlns:p14="http://schemas.microsoft.com/office/powerpoint/2010/main">
    <mc:Choice Requires="p14">
      <p:transition spd="slow" p14:dur="2000" advTm="34107"/>
    </mc:Choice>
    <mc:Fallback xmlns="">
      <p:transition spd="slow" advTm="341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DD2BFF-90A8-C05A-4E9B-127AB68A3BF9}"/>
              </a:ext>
            </a:extLst>
          </p:cNvPr>
          <p:cNvSpPr>
            <a:spLocks noGrp="1"/>
          </p:cNvSpPr>
          <p:nvPr>
            <p:ph type="title"/>
          </p:nvPr>
        </p:nvSpPr>
        <p:spPr/>
        <p:txBody>
          <a:bodyPr/>
          <a:lstStyle/>
          <a:p>
            <a:r>
              <a:rPr lang="en-US" dirty="0">
                <a:latin typeface="Calibri Light" panose="020F0302020204030204" pitchFamily="34" charset="0"/>
                <a:cs typeface="Calibri Light" panose="020F0302020204030204" pitchFamily="34" charset="0"/>
              </a:rPr>
              <a:t>Partners: </a:t>
            </a:r>
            <a:r>
              <a:rPr lang="en-US" dirty="0" err="1">
                <a:latin typeface="Calibri Light" panose="020F0302020204030204" pitchFamily="34" charset="0"/>
                <a:cs typeface="Calibri Light" panose="020F0302020204030204" pitchFamily="34" charset="0"/>
              </a:rPr>
              <a:t>netwerk</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internering</a:t>
            </a:r>
            <a:endParaRPr lang="en-US" dirty="0"/>
          </a:p>
        </p:txBody>
      </p:sp>
      <p:sp>
        <p:nvSpPr>
          <p:cNvPr id="3" name="Tijdelijke aanduiding voor inhoud 2">
            <a:extLst>
              <a:ext uri="{FF2B5EF4-FFF2-40B4-BE49-F238E27FC236}">
                <a16:creationId xmlns:a16="http://schemas.microsoft.com/office/drawing/2014/main" id="{4A8C7075-3D18-7524-AFD7-74C2CD36F169}"/>
              </a:ext>
            </a:extLst>
          </p:cNvPr>
          <p:cNvSpPr>
            <a:spLocks noGrp="1"/>
          </p:cNvSpPr>
          <p:nvPr>
            <p:ph sz="half" idx="1"/>
          </p:nvPr>
        </p:nvSpPr>
        <p:spPr>
          <a:xfrm>
            <a:off x="251520" y="1600200"/>
            <a:ext cx="4244280" cy="4525963"/>
          </a:xfrm>
        </p:spPr>
        <p:txBody>
          <a:bodyPr>
            <a:normAutofit/>
          </a:bodyPr>
          <a:lstStyle/>
          <a:p>
            <a:pPr marL="457200" lvl="1" indent="0">
              <a:buNone/>
            </a:pPr>
            <a:r>
              <a:rPr lang="en-US" dirty="0">
                <a:latin typeface="Calibri Light" panose="020F0302020204030204" pitchFamily="34" charset="0"/>
                <a:cs typeface="Calibri Light" panose="020F0302020204030204" pitchFamily="34" charset="0"/>
              </a:rPr>
              <a:t>Isabelle Eens </a:t>
            </a:r>
          </a:p>
          <a:p>
            <a:pPr marL="457200" lvl="1" indent="0">
              <a:buNone/>
            </a:pPr>
            <a:r>
              <a:rPr lang="nl-NL" dirty="0">
                <a:latin typeface="Calibri Light" panose="020F0302020204030204" pitchFamily="34" charset="0"/>
                <a:cs typeface="Calibri Light" panose="020F0302020204030204" pitchFamily="34" charset="0"/>
              </a:rPr>
              <a:t>Netwerkcoördinator Zorgtraject Geïnterneerde Personen HvB Antwerpen</a:t>
            </a:r>
          </a:p>
          <a:p>
            <a:pPr marL="457200" lvl="1" indent="0">
              <a:buNone/>
            </a:pPr>
            <a:r>
              <a:rPr lang="nl-NL" dirty="0">
                <a:latin typeface="Calibri Light" panose="020F0302020204030204" pitchFamily="34" charset="0"/>
                <a:cs typeface="Calibri Light" panose="020F0302020204030204" pitchFamily="34" charset="0"/>
              </a:rPr>
              <a:t>0492 11 69 95</a:t>
            </a:r>
          </a:p>
          <a:p>
            <a:pPr marL="457200" lvl="1" indent="0">
              <a:buNone/>
            </a:pPr>
            <a:r>
              <a:rPr lang="nl-NL" sz="1600" dirty="0">
                <a:latin typeface="Calibri Light" panose="020F0302020204030204" pitchFamily="34" charset="0"/>
                <a:cs typeface="Calibri Light" panose="020F0302020204030204" pitchFamily="34" charset="0"/>
              </a:rPr>
              <a:t>isabelle.eens@netwerkeninternering.be</a:t>
            </a:r>
          </a:p>
          <a:p>
            <a:pPr marL="457200" lvl="1" indent="0">
              <a:buNone/>
            </a:pPr>
            <a:endParaRPr lang="en-US" dirty="0">
              <a:latin typeface="Calibri Light" panose="020F0302020204030204" pitchFamily="34" charset="0"/>
              <a:cs typeface="Calibri Light" panose="020F0302020204030204" pitchFamily="34" charset="0"/>
            </a:endParaRPr>
          </a:p>
        </p:txBody>
      </p:sp>
      <p:sp>
        <p:nvSpPr>
          <p:cNvPr id="5" name="Tijdelijke aanduiding voor inhoud 4">
            <a:extLst>
              <a:ext uri="{FF2B5EF4-FFF2-40B4-BE49-F238E27FC236}">
                <a16:creationId xmlns:a16="http://schemas.microsoft.com/office/drawing/2014/main" id="{3A929D51-2793-A169-B27F-B24861060127}"/>
              </a:ext>
            </a:extLst>
          </p:cNvPr>
          <p:cNvSpPr>
            <a:spLocks noGrp="1"/>
          </p:cNvSpPr>
          <p:nvPr>
            <p:ph sz="half" idx="2"/>
          </p:nvPr>
        </p:nvSpPr>
        <p:spPr>
          <a:xfrm>
            <a:off x="4648200" y="1600200"/>
            <a:ext cx="4244280" cy="4525963"/>
          </a:xfrm>
        </p:spPr>
        <p:txBody>
          <a:bodyPr>
            <a:normAutofit/>
          </a:bodyPr>
          <a:lstStyle/>
          <a:p>
            <a:pPr marL="457200" lvl="1" indent="0">
              <a:buNone/>
            </a:pPr>
            <a:r>
              <a:rPr lang="en-US" dirty="0">
                <a:latin typeface="Calibri Light" panose="020F0302020204030204" pitchFamily="34" charset="0"/>
                <a:cs typeface="Calibri Light" panose="020F0302020204030204" pitchFamily="34" charset="0"/>
              </a:rPr>
              <a:t>Kevin </a:t>
            </a:r>
            <a:r>
              <a:rPr lang="en-US" dirty="0" err="1">
                <a:latin typeface="Calibri Light" panose="020F0302020204030204" pitchFamily="34" charset="0"/>
                <a:cs typeface="Calibri Light" panose="020F0302020204030204" pitchFamily="34" charset="0"/>
              </a:rPr>
              <a:t>pesout</a:t>
            </a:r>
            <a:r>
              <a:rPr lang="en-US" dirty="0">
                <a:latin typeface="Calibri Light" panose="020F0302020204030204" pitchFamily="34" charset="0"/>
                <a:cs typeface="Calibri Light" panose="020F0302020204030204" pitchFamily="34" charset="0"/>
              </a:rPr>
              <a:t> </a:t>
            </a:r>
          </a:p>
          <a:p>
            <a:pPr marL="457200" lvl="1" indent="0">
              <a:buNone/>
            </a:pPr>
            <a:r>
              <a:rPr lang="en-US" dirty="0" err="1">
                <a:latin typeface="Calibri Light" panose="020F0302020204030204" pitchFamily="34" charset="0"/>
                <a:cs typeface="Calibri Light" panose="020F0302020204030204" pitchFamily="34" charset="0"/>
              </a:rPr>
              <a:t>Clustermanager</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forensische</a:t>
            </a:r>
            <a:r>
              <a:rPr lang="en-US" dirty="0">
                <a:latin typeface="Calibri Light" panose="020F0302020204030204" pitchFamily="34" charset="0"/>
                <a:cs typeface="Calibri Light" panose="020F0302020204030204" pitchFamily="34" charset="0"/>
              </a:rPr>
              <a:t> </a:t>
            </a:r>
            <a:r>
              <a:rPr lang="en-US" dirty="0" err="1">
                <a:latin typeface="Calibri Light" panose="020F0302020204030204" pitchFamily="34" charset="0"/>
                <a:cs typeface="Calibri Light" panose="020F0302020204030204" pitchFamily="34" charset="0"/>
              </a:rPr>
              <a:t>zorg</a:t>
            </a:r>
            <a:r>
              <a:rPr lang="en-US" dirty="0">
                <a:latin typeface="Calibri Light" panose="020F0302020204030204" pitchFamily="34" charset="0"/>
                <a:cs typeface="Calibri Light" panose="020F0302020204030204" pitchFamily="34" charset="0"/>
              </a:rPr>
              <a:t> OPZC Rekem                                   </a:t>
            </a:r>
          </a:p>
          <a:p>
            <a:pPr marL="457200" lvl="1" indent="0">
              <a:buNone/>
            </a:pPr>
            <a:endParaRPr lang="nl-NL" sz="2000" dirty="0">
              <a:latin typeface="Calibri Light" panose="020F0302020204030204" pitchFamily="34" charset="0"/>
              <a:cs typeface="Calibri Light" panose="020F0302020204030204" pitchFamily="34" charset="0"/>
            </a:endParaRPr>
          </a:p>
          <a:p>
            <a:pPr marL="457200" lvl="1" indent="0">
              <a:buNone/>
            </a:pPr>
            <a:r>
              <a:rPr lang="nl-NL" dirty="0">
                <a:latin typeface="Calibri Light" panose="020F0302020204030204" pitchFamily="34" charset="0"/>
                <a:cs typeface="Calibri Light" panose="020F0302020204030204" pitchFamily="34" charset="0"/>
              </a:rPr>
              <a:t>0491 96 2223</a:t>
            </a:r>
          </a:p>
          <a:p>
            <a:pPr marL="457200" lvl="1" indent="0">
              <a:buNone/>
            </a:pPr>
            <a:r>
              <a:rPr lang="nl-NL" sz="1600" dirty="0">
                <a:latin typeface="Calibri Light" panose="020F0302020204030204" pitchFamily="34" charset="0"/>
                <a:cs typeface="Calibri Light" panose="020F0302020204030204" pitchFamily="34" charset="0"/>
              </a:rPr>
              <a:t>Kevin.Pesout@opzcrekem.be</a:t>
            </a:r>
            <a:endParaRPr lang="en-US" sz="1600" dirty="0">
              <a:latin typeface="Calibri Light" panose="020F0302020204030204" pitchFamily="34" charset="0"/>
              <a:cs typeface="Calibri Light" panose="020F0302020204030204" pitchFamily="34" charset="0"/>
            </a:endParaRPr>
          </a:p>
          <a:p>
            <a:endParaRPr lang="en-US" dirty="0"/>
          </a:p>
        </p:txBody>
      </p:sp>
      <p:sp>
        <p:nvSpPr>
          <p:cNvPr id="4" name="Tijdelijke aanduiding voor dianummer 3">
            <a:extLst>
              <a:ext uri="{FF2B5EF4-FFF2-40B4-BE49-F238E27FC236}">
                <a16:creationId xmlns:a16="http://schemas.microsoft.com/office/drawing/2014/main" id="{616ECB86-2148-9C10-2BB0-4CFADBAE9BC8}"/>
              </a:ext>
            </a:extLst>
          </p:cNvPr>
          <p:cNvSpPr>
            <a:spLocks noGrp="1"/>
          </p:cNvSpPr>
          <p:nvPr>
            <p:ph type="sldNum" sz="quarter" idx="12"/>
          </p:nvPr>
        </p:nvSpPr>
        <p:spPr/>
        <p:txBody>
          <a:bodyPr/>
          <a:lstStyle/>
          <a:p>
            <a:fld id="{2AEC867E-F275-450B-9A68-FAE22BE29777}" type="slidenum">
              <a:rPr lang="nl-BE" smtClean="0"/>
              <a:t>4</a:t>
            </a:fld>
            <a:endParaRPr lang="nl-BE"/>
          </a:p>
        </p:txBody>
      </p:sp>
      <p:pic>
        <p:nvPicPr>
          <p:cNvPr id="27650" name="Picture 2" descr="Vlaamse Vereniging voor Seksuologie vzw">
            <a:extLst>
              <a:ext uri="{FF2B5EF4-FFF2-40B4-BE49-F238E27FC236}">
                <a16:creationId xmlns:a16="http://schemas.microsoft.com/office/drawing/2014/main" id="{8A617262-9F65-A304-D93C-29CDB9B9219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5616" y="4046785"/>
            <a:ext cx="2422029" cy="2422029"/>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REKEM MG">
            <a:extLst>
              <a:ext uri="{FF2B5EF4-FFF2-40B4-BE49-F238E27FC236}">
                <a16:creationId xmlns:a16="http://schemas.microsoft.com/office/drawing/2014/main" id="{5CEEDD68-D23A-51E8-3777-6A0D9A9563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455" r="18065" b="3247"/>
          <a:stretch/>
        </p:blipFill>
        <p:spPr bwMode="auto">
          <a:xfrm>
            <a:off x="5753265" y="4046785"/>
            <a:ext cx="2275119" cy="2422029"/>
          </a:xfrm>
          <a:prstGeom prst="rect">
            <a:avLst/>
          </a:prstGeom>
          <a:noFill/>
          <a:extLst>
            <a:ext uri="{909E8E84-426E-40DD-AFC4-6F175D3DCCD1}">
              <a14:hiddenFill xmlns:a14="http://schemas.microsoft.com/office/drawing/2010/main">
                <a:solidFill>
                  <a:srgbClr val="FFFFFF"/>
                </a:solidFill>
              </a14:hiddenFill>
            </a:ext>
          </a:extLst>
        </p:spPr>
      </p:pic>
      <p:pic>
        <p:nvPicPr>
          <p:cNvPr id="9" name="Audio 8">
            <a:hlinkClick r:id="" action="ppaction://media"/>
            <a:extLst>
              <a:ext uri="{FF2B5EF4-FFF2-40B4-BE49-F238E27FC236}">
                <a16:creationId xmlns:a16="http://schemas.microsoft.com/office/drawing/2014/main" id="{79A179E4-19B3-BC94-AA9E-0B1EBC41483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88202803"/>
      </p:ext>
    </p:extLst>
  </p:cSld>
  <p:clrMapOvr>
    <a:masterClrMapping/>
  </p:clrMapOvr>
  <mc:AlternateContent xmlns:mc="http://schemas.openxmlformats.org/markup-compatibility/2006" xmlns:p14="http://schemas.microsoft.com/office/powerpoint/2010/main">
    <mc:Choice Requires="p14">
      <p:transition spd="slow" p14:dur="2000" advTm="20332"/>
    </mc:Choice>
    <mc:Fallback xmlns="">
      <p:transition spd="slow" advTm="203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1C9A60C-DD08-545C-1B60-84690AE8F14D}"/>
              </a:ext>
            </a:extLst>
          </p:cNvPr>
          <p:cNvSpPr>
            <a:spLocks noGrp="1"/>
          </p:cNvSpPr>
          <p:nvPr>
            <p:ph type="title"/>
          </p:nvPr>
        </p:nvSpPr>
        <p:spPr>
          <a:xfrm>
            <a:off x="457200" y="274638"/>
            <a:ext cx="8229600" cy="1143000"/>
          </a:xfrm>
        </p:spPr>
        <p:txBody>
          <a:bodyPr anchor="ctr">
            <a:normAutofit/>
          </a:bodyPr>
          <a:lstStyle/>
          <a:p>
            <a:r>
              <a:rPr lang="en-US" b="0" dirty="0">
                <a:latin typeface="Calibri Light" panose="020F0302020204030204" pitchFamily="34" charset="0"/>
                <a:cs typeface="Calibri Light" panose="020F0302020204030204" pitchFamily="34" charset="0"/>
              </a:rPr>
              <a:t>DUNDRUM-3 </a:t>
            </a:r>
            <a:r>
              <a:rPr lang="en-US" b="0" dirty="0" err="1">
                <a:latin typeface="Calibri Light" panose="020F0302020204030204" pitchFamily="34" charset="0"/>
                <a:cs typeface="Calibri Light" panose="020F0302020204030204" pitchFamily="34" charset="0"/>
              </a:rPr>
              <a:t>en</a:t>
            </a:r>
            <a:r>
              <a:rPr lang="en-US" b="0" dirty="0">
                <a:latin typeface="Calibri Light" panose="020F0302020204030204" pitchFamily="34" charset="0"/>
                <a:cs typeface="Calibri Light" panose="020F0302020204030204" pitchFamily="34" charset="0"/>
              </a:rPr>
              <a:t> DUNDRUM-4</a:t>
            </a:r>
          </a:p>
        </p:txBody>
      </p:sp>
      <p:pic>
        <p:nvPicPr>
          <p:cNvPr id="12290" name="Picture 2" descr="The Brief Collaboration Alfred Nobel And Thomas by Sidney Harris">
            <a:extLst>
              <a:ext uri="{FF2B5EF4-FFF2-40B4-BE49-F238E27FC236}">
                <a16:creationId xmlns:a16="http://schemas.microsoft.com/office/drawing/2014/main" id="{067DBC72-01D1-93D6-7B44-32C5902849E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680011" y="1600200"/>
            <a:ext cx="5783978" cy="4525963"/>
          </a:xfrm>
          <a:prstGeom prst="rect">
            <a:avLst/>
          </a:prstGeom>
          <a:solidFill>
            <a:srgbClr val="FFFFFF"/>
          </a:solidFill>
        </p:spPr>
      </p:pic>
      <p:sp>
        <p:nvSpPr>
          <p:cNvPr id="7" name="Tijdelijke aanduiding voor dianummer 6">
            <a:extLst>
              <a:ext uri="{FF2B5EF4-FFF2-40B4-BE49-F238E27FC236}">
                <a16:creationId xmlns:a16="http://schemas.microsoft.com/office/drawing/2014/main" id="{63C789C1-D2B0-6AFE-2487-D965F495A6AF}"/>
              </a:ext>
            </a:extLst>
          </p:cNvPr>
          <p:cNvSpPr>
            <a:spLocks noGrp="1"/>
          </p:cNvSpPr>
          <p:nvPr>
            <p:ph type="sldNum" sz="quarter" idx="12"/>
          </p:nvPr>
        </p:nvSpPr>
        <p:spPr/>
        <p:txBody>
          <a:bodyPr/>
          <a:lstStyle/>
          <a:p>
            <a:fld id="{2AEC867E-F275-450B-9A68-FAE22BE29777}" type="slidenum">
              <a:rPr lang="nl-BE" smtClean="0"/>
              <a:t>40</a:t>
            </a:fld>
            <a:endParaRPr lang="nl-BE"/>
          </a:p>
        </p:txBody>
      </p:sp>
      <p:pic>
        <p:nvPicPr>
          <p:cNvPr id="14" name="Audio 13">
            <a:hlinkClick r:id="" action="ppaction://media"/>
            <a:extLst>
              <a:ext uri="{FF2B5EF4-FFF2-40B4-BE49-F238E27FC236}">
                <a16:creationId xmlns:a16="http://schemas.microsoft.com/office/drawing/2014/main" id="{EECD2B1A-1582-D736-EEB9-8804417745B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085052"/>
      </p:ext>
    </p:extLst>
  </p:cSld>
  <p:clrMapOvr>
    <a:masterClrMapping/>
  </p:clrMapOvr>
  <mc:AlternateContent xmlns:mc="http://schemas.openxmlformats.org/markup-compatibility/2006" xmlns:p14="http://schemas.microsoft.com/office/powerpoint/2010/main">
    <mc:Choice Requires="p14">
      <p:transition spd="slow" p14:dur="2000" advTm="17087"/>
    </mc:Choice>
    <mc:Fallback xmlns="">
      <p:transition spd="slow" advTm="170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err="1">
                <a:latin typeface="Calibri Light" panose="020F0302020204030204" pitchFamily="34" charset="0"/>
                <a:cs typeface="Calibri Light" panose="020F0302020204030204" pitchFamily="34" charset="0"/>
              </a:rPr>
              <a:t>Waarom</a:t>
            </a:r>
            <a:r>
              <a:rPr lang="en-GB" dirty="0">
                <a:latin typeface="Calibri Light" panose="020F0302020204030204" pitchFamily="34" charset="0"/>
                <a:cs typeface="Calibri Light" panose="020F0302020204030204" pitchFamily="34" charset="0"/>
              </a:rPr>
              <a:t> DUNDRUM 3 </a:t>
            </a:r>
            <a:r>
              <a:rPr lang="en-GB" dirty="0" err="1">
                <a:latin typeface="Calibri Light" panose="020F0302020204030204" pitchFamily="34" charset="0"/>
                <a:cs typeface="Calibri Light" panose="020F0302020204030204" pitchFamily="34" charset="0"/>
              </a:rPr>
              <a:t>en</a:t>
            </a:r>
            <a:r>
              <a:rPr lang="en-GB" dirty="0">
                <a:latin typeface="Calibri Light" panose="020F0302020204030204" pitchFamily="34" charset="0"/>
                <a:cs typeface="Calibri Light" panose="020F0302020204030204" pitchFamily="34" charset="0"/>
              </a:rPr>
              <a:t> 4 </a:t>
            </a:r>
            <a:r>
              <a:rPr lang="en-GB" dirty="0" err="1">
                <a:latin typeface="Calibri Light" panose="020F0302020204030204" pitchFamily="34" charset="0"/>
                <a:cs typeface="Calibri Light" panose="020F0302020204030204" pitchFamily="34" charset="0"/>
              </a:rPr>
              <a:t>gebruiken</a:t>
            </a:r>
            <a:r>
              <a:rPr lang="en-GB" dirty="0">
                <a:latin typeface="Calibri Light" panose="020F0302020204030204" pitchFamily="34" charset="0"/>
                <a:cs typeface="Calibri Light" panose="020F0302020204030204" pitchFamily="34" charset="0"/>
              </a:rPr>
              <a:t>?</a:t>
            </a:r>
          </a:p>
        </p:txBody>
      </p:sp>
      <p:sp>
        <p:nvSpPr>
          <p:cNvPr id="3" name="Tijdelijke aanduiding voor inhoud 2"/>
          <p:cNvSpPr>
            <a:spLocks noGrp="1"/>
          </p:cNvSpPr>
          <p:nvPr>
            <p:ph idx="1"/>
          </p:nvPr>
        </p:nvSpPr>
        <p:spPr/>
        <p:txBody>
          <a:bodyPr>
            <a:normAutofit/>
          </a:bodyPr>
          <a:lstStyle/>
          <a:p>
            <a:r>
              <a:rPr lang="nl-BE" dirty="0">
                <a:latin typeface="Calibri Light" panose="020F0302020204030204" pitchFamily="34" charset="0"/>
                <a:cs typeface="Calibri Light" panose="020F0302020204030204" pitchFamily="34" charset="0"/>
              </a:rPr>
              <a:t>Gestructureerd klinisch oordeel om beslissingen rondom transferts te ondersteunen</a:t>
            </a:r>
          </a:p>
          <a:p>
            <a:r>
              <a:rPr lang="nl-NL">
                <a:latin typeface="Calibri Light" panose="020F0302020204030204" pitchFamily="34" charset="0"/>
                <a:cs typeface="Calibri Light" panose="020F0302020204030204" pitchFamily="34" charset="0"/>
              </a:rPr>
              <a:t>Actief </a:t>
            </a:r>
            <a:r>
              <a:rPr lang="nl-NL" dirty="0">
                <a:latin typeface="Calibri Light" panose="020F0302020204030204" pitchFamily="34" charset="0"/>
                <a:cs typeface="Calibri Light" panose="020F0302020204030204" pitchFamily="34" charset="0"/>
              </a:rPr>
              <a:t>beheer van verblijfduur: wanneer is het geschikt en veilig om over te stappen naar een lager beveiligingsniveau? </a:t>
            </a:r>
          </a:p>
          <a:p>
            <a:r>
              <a:rPr lang="nl-BE" dirty="0">
                <a:latin typeface="Calibri Light" panose="020F0302020204030204" pitchFamily="34" charset="0"/>
                <a:cs typeface="Calibri Light" panose="020F0302020204030204" pitchFamily="34" charset="0"/>
              </a:rPr>
              <a:t>Herstel gericht</a:t>
            </a:r>
          </a:p>
          <a:p>
            <a:r>
              <a:rPr lang="nl-BE" dirty="0">
                <a:latin typeface="Calibri Light" panose="020F0302020204030204" pitchFamily="34" charset="0"/>
                <a:cs typeface="Calibri Light" panose="020F0302020204030204" pitchFamily="34" charset="0"/>
              </a:rPr>
              <a:t>Patiënt perspectief </a:t>
            </a:r>
          </a:p>
          <a:p>
            <a:endParaRPr lang="en-GB" dirty="0"/>
          </a:p>
          <a:p>
            <a:endParaRPr lang="en-GB" dirty="0"/>
          </a:p>
        </p:txBody>
      </p:sp>
      <p:sp>
        <p:nvSpPr>
          <p:cNvPr id="4" name="Tijdelijke aanduiding voor dianummer 3">
            <a:extLst>
              <a:ext uri="{FF2B5EF4-FFF2-40B4-BE49-F238E27FC236}">
                <a16:creationId xmlns:a16="http://schemas.microsoft.com/office/drawing/2014/main" id="{59677D50-CDE8-4DD6-3F31-40FCD671A8EC}"/>
              </a:ext>
            </a:extLst>
          </p:cNvPr>
          <p:cNvSpPr>
            <a:spLocks noGrp="1"/>
          </p:cNvSpPr>
          <p:nvPr>
            <p:ph type="sldNum" sz="quarter" idx="12"/>
          </p:nvPr>
        </p:nvSpPr>
        <p:spPr/>
        <p:txBody>
          <a:bodyPr/>
          <a:lstStyle/>
          <a:p>
            <a:fld id="{2AEC867E-F275-450B-9A68-FAE22BE29777}" type="slidenum">
              <a:rPr lang="nl-BE" smtClean="0"/>
              <a:t>41</a:t>
            </a:fld>
            <a:endParaRPr lang="nl-BE"/>
          </a:p>
        </p:txBody>
      </p:sp>
      <p:pic>
        <p:nvPicPr>
          <p:cNvPr id="14" name="Audio 13">
            <a:hlinkClick r:id="" action="ppaction://media"/>
            <a:extLst>
              <a:ext uri="{FF2B5EF4-FFF2-40B4-BE49-F238E27FC236}">
                <a16:creationId xmlns:a16="http://schemas.microsoft.com/office/drawing/2014/main" id="{6091C599-4F7F-4C65-7409-03101D489F71}"/>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4254442062"/>
      </p:ext>
    </p:extLst>
  </p:cSld>
  <p:clrMapOvr>
    <a:masterClrMapping/>
  </p:clrMapOvr>
  <mc:AlternateContent xmlns:mc="http://schemas.openxmlformats.org/markup-compatibility/2006" xmlns:p14="http://schemas.microsoft.com/office/powerpoint/2010/main">
    <mc:Choice Requires="p14">
      <p:transition spd="slow" p14:dur="2000" advTm="91167"/>
    </mc:Choice>
    <mc:Fallback xmlns="">
      <p:transition spd="slow" advTm="91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1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Items DUNDRUM-3</a:t>
            </a:r>
          </a:p>
        </p:txBody>
      </p:sp>
      <p:sp>
        <p:nvSpPr>
          <p:cNvPr id="3" name="Tijdelijke aanduiding voor inhoud 2"/>
          <p:cNvSpPr>
            <a:spLocks noGrp="1"/>
          </p:cNvSpPr>
          <p:nvPr>
            <p:ph idx="1"/>
          </p:nvPr>
        </p:nvSpPr>
        <p:spPr/>
        <p:txBody>
          <a:bodyPr>
            <a:normAutofit fontScale="77500" lnSpcReduction="20000"/>
          </a:bodyPr>
          <a:lstStyle/>
          <a:p>
            <a:r>
              <a:rPr lang="nl-BE" dirty="0">
                <a:latin typeface="Calibri Light" panose="020F0302020204030204" pitchFamily="34" charset="0"/>
                <a:cs typeface="Calibri Light" panose="020F0302020204030204" pitchFamily="34" charset="0"/>
              </a:rPr>
              <a:t>De DUNDRUM-3 programmavoltooiing items weerspiegelen de indeling van de ‘</a:t>
            </a:r>
            <a:r>
              <a:rPr lang="nl-BE" dirty="0" err="1">
                <a:latin typeface="Calibri Light" panose="020F0302020204030204" pitchFamily="34" charset="0"/>
                <a:cs typeface="Calibri Light" panose="020F0302020204030204" pitchFamily="34" charset="0"/>
              </a:rPr>
              <a:t>seven</a:t>
            </a:r>
            <a:r>
              <a:rPr lang="nl-BE" dirty="0">
                <a:latin typeface="Calibri Light" panose="020F0302020204030204" pitchFamily="34" charset="0"/>
                <a:cs typeface="Calibri Light" panose="020F0302020204030204" pitchFamily="34" charset="0"/>
              </a:rPr>
              <a:t> </a:t>
            </a:r>
            <a:r>
              <a:rPr lang="nl-BE" dirty="0" err="1">
                <a:latin typeface="Calibri Light" panose="020F0302020204030204" pitchFamily="34" charset="0"/>
                <a:cs typeface="Calibri Light" panose="020F0302020204030204" pitchFamily="34" charset="0"/>
              </a:rPr>
              <a:t>pillars</a:t>
            </a:r>
            <a:r>
              <a:rPr lang="nl-BE" dirty="0">
                <a:latin typeface="Calibri Light" panose="020F0302020204030204" pitchFamily="34" charset="0"/>
                <a:cs typeface="Calibri Light" panose="020F0302020204030204" pitchFamily="34" charset="0"/>
              </a:rPr>
              <a:t> of treatment’: </a:t>
            </a:r>
          </a:p>
          <a:p>
            <a:pPr marL="971550" lvl="1" indent="-514350">
              <a:buFont typeface="+mj-lt"/>
              <a:buAutoNum type="arabicPeriod"/>
            </a:pPr>
            <a:r>
              <a:rPr lang="nl-BE" dirty="0">
                <a:latin typeface="Calibri Light" panose="020F0302020204030204" pitchFamily="34" charset="0"/>
                <a:cs typeface="Calibri Light" panose="020F0302020204030204" pitchFamily="34" charset="0"/>
              </a:rPr>
              <a:t>Lichamelijke gezondheid</a:t>
            </a:r>
          </a:p>
          <a:p>
            <a:pPr marL="971550" lvl="1" indent="-514350">
              <a:buFont typeface="+mj-lt"/>
              <a:buAutoNum type="arabicPeriod"/>
            </a:pPr>
            <a:r>
              <a:rPr lang="nl-BE" dirty="0">
                <a:latin typeface="Calibri Light" panose="020F0302020204030204" pitchFamily="34" charset="0"/>
                <a:cs typeface="Calibri Light" panose="020F0302020204030204" pitchFamily="34" charset="0"/>
              </a:rPr>
              <a:t>Geestelijke gezondheid</a:t>
            </a:r>
          </a:p>
          <a:p>
            <a:pPr marL="971550" lvl="1" indent="-514350">
              <a:buFont typeface="+mj-lt"/>
              <a:buAutoNum type="arabicPeriod"/>
            </a:pPr>
            <a:r>
              <a:rPr lang="nl-BE" dirty="0">
                <a:latin typeface="Calibri Light" panose="020F0302020204030204" pitchFamily="34" charset="0"/>
                <a:cs typeface="Calibri Light" panose="020F0302020204030204" pitchFamily="34" charset="0"/>
              </a:rPr>
              <a:t>Drugs en alcohol </a:t>
            </a:r>
          </a:p>
          <a:p>
            <a:pPr marL="971550" lvl="1" indent="-514350">
              <a:buFont typeface="+mj-lt"/>
              <a:buAutoNum type="arabicPeriod"/>
            </a:pPr>
            <a:r>
              <a:rPr lang="nl-BE" dirty="0">
                <a:latin typeface="Calibri Light" panose="020F0302020204030204" pitchFamily="34" charset="0"/>
                <a:cs typeface="Calibri Light" panose="020F0302020204030204" pitchFamily="34" charset="0"/>
              </a:rPr>
              <a:t>Probleemgedrag</a:t>
            </a:r>
          </a:p>
          <a:p>
            <a:pPr marL="971550" lvl="1" indent="-514350">
              <a:buFont typeface="+mj-lt"/>
              <a:buAutoNum type="arabicPeriod"/>
            </a:pPr>
            <a:r>
              <a:rPr lang="nl-BE" dirty="0">
                <a:latin typeface="Calibri Light" panose="020F0302020204030204" pitchFamily="34" charset="0"/>
                <a:cs typeface="Calibri Light" panose="020F0302020204030204" pitchFamily="34" charset="0"/>
              </a:rPr>
              <a:t>Zelfzorg en activiteiten van het dagelijks leven (ADL)</a:t>
            </a:r>
          </a:p>
          <a:p>
            <a:pPr marL="971550" lvl="1" indent="-514350">
              <a:buFont typeface="+mj-lt"/>
              <a:buAutoNum type="arabicPeriod"/>
            </a:pPr>
            <a:r>
              <a:rPr lang="nl-BE" dirty="0">
                <a:latin typeface="Calibri Light" panose="020F0302020204030204" pitchFamily="34" charset="0"/>
                <a:cs typeface="Calibri Light" panose="020F0302020204030204" pitchFamily="34" charset="0"/>
              </a:rPr>
              <a:t>Opleiding, beroep en creativiteit</a:t>
            </a:r>
          </a:p>
          <a:p>
            <a:pPr marL="971550" lvl="1" indent="-514350">
              <a:buFont typeface="+mj-lt"/>
              <a:buAutoNum type="arabicPeriod"/>
            </a:pPr>
            <a:r>
              <a:rPr lang="nl-BE" dirty="0">
                <a:latin typeface="Calibri Light" panose="020F0302020204030204" pitchFamily="34" charset="0"/>
                <a:cs typeface="Calibri Light" panose="020F0302020204030204" pitchFamily="34" charset="0"/>
              </a:rPr>
              <a:t>Familie en sociale netwerken </a:t>
            </a:r>
          </a:p>
          <a:p>
            <a:pPr marL="514350" indent="-457200"/>
            <a:r>
              <a:rPr lang="nl-BE" dirty="0">
                <a:latin typeface="Calibri Light" panose="020F0302020204030204" pitchFamily="34" charset="0"/>
                <a:cs typeface="Calibri Light" panose="020F0302020204030204" pitchFamily="34" charset="0"/>
              </a:rPr>
              <a:t>De items zijn ‘dynamisch’ en zouden op vaste intervallen opnieuw beoordeeld worden (bv iedere 3 of 6 maanden)</a:t>
            </a:r>
          </a:p>
          <a:p>
            <a:pPr marL="514350" indent="-457200"/>
            <a:r>
              <a:rPr lang="nl-BE" dirty="0">
                <a:latin typeface="Calibri Light" panose="020F0302020204030204" pitchFamily="34" charset="0"/>
                <a:cs typeface="Calibri Light" panose="020F0302020204030204" pitchFamily="34" charset="0"/>
              </a:rPr>
              <a:t>D-3 en D-4 worden samen geïnterpreteerd</a:t>
            </a:r>
          </a:p>
          <a:p>
            <a:pPr marL="514350" indent="-457200"/>
            <a:endParaRPr lang="nl-BE" dirty="0">
              <a:latin typeface="Calibri Light" panose="020F0302020204030204" pitchFamily="34" charset="0"/>
              <a:cs typeface="Calibri Light" panose="020F0302020204030204" pitchFamily="34" charset="0"/>
            </a:endParaRPr>
          </a:p>
          <a:p>
            <a:pPr marL="457200" lvl="1" indent="0">
              <a:buNone/>
            </a:pPr>
            <a:endParaRPr lang="nl-BE" dirty="0">
              <a:latin typeface="Calibri Light" panose="020F0302020204030204" pitchFamily="34" charset="0"/>
              <a:cs typeface="Calibri Light" panose="020F0302020204030204" pitchFamily="34" charset="0"/>
            </a:endParaRPr>
          </a:p>
          <a:p>
            <a:endParaRPr lang="nl-BE" dirty="0">
              <a:latin typeface="Calibri Light" panose="020F0302020204030204" pitchFamily="34" charset="0"/>
              <a:cs typeface="Calibri Light" panose="020F0302020204030204" pitchFamily="34" charset="0"/>
            </a:endParaRPr>
          </a:p>
        </p:txBody>
      </p:sp>
      <p:sp>
        <p:nvSpPr>
          <p:cNvPr id="7" name="Tijdelijke aanduiding voor dianummer 6">
            <a:extLst>
              <a:ext uri="{FF2B5EF4-FFF2-40B4-BE49-F238E27FC236}">
                <a16:creationId xmlns:a16="http://schemas.microsoft.com/office/drawing/2014/main" id="{AFD501A3-E648-0DFB-859E-129E999378CE}"/>
              </a:ext>
            </a:extLst>
          </p:cNvPr>
          <p:cNvSpPr>
            <a:spLocks noGrp="1"/>
          </p:cNvSpPr>
          <p:nvPr>
            <p:ph type="sldNum" sz="quarter" idx="12"/>
          </p:nvPr>
        </p:nvSpPr>
        <p:spPr/>
        <p:txBody>
          <a:bodyPr/>
          <a:lstStyle/>
          <a:p>
            <a:fld id="{2AEC867E-F275-450B-9A68-FAE22BE29777}" type="slidenum">
              <a:rPr lang="nl-BE" smtClean="0"/>
              <a:t>42</a:t>
            </a:fld>
            <a:endParaRPr lang="nl-BE"/>
          </a:p>
        </p:txBody>
      </p:sp>
      <p:pic>
        <p:nvPicPr>
          <p:cNvPr id="16" name="Audio 15">
            <a:hlinkClick r:id="" action="ppaction://media"/>
            <a:extLst>
              <a:ext uri="{FF2B5EF4-FFF2-40B4-BE49-F238E27FC236}">
                <a16:creationId xmlns:a16="http://schemas.microsoft.com/office/drawing/2014/main" id="{34015277-7A60-F5E4-0E91-708548F5AAAF}"/>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481567276"/>
      </p:ext>
    </p:extLst>
  </p:cSld>
  <p:clrMapOvr>
    <a:masterClrMapping/>
  </p:clrMapOvr>
  <mc:AlternateContent xmlns:mc="http://schemas.openxmlformats.org/markup-compatibility/2006" xmlns:p14="http://schemas.microsoft.com/office/powerpoint/2010/main">
    <mc:Choice Requires="p14">
      <p:transition spd="slow" p14:dur="2000" advTm="36466"/>
    </mc:Choice>
    <mc:Fallback xmlns="">
      <p:transition spd="slow" advTm="36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1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latin typeface="Calibri Light" panose="020F0302020204030204" pitchFamily="34" charset="0"/>
                <a:cs typeface="Calibri Light" panose="020F0302020204030204" pitchFamily="34" charset="0"/>
              </a:rPr>
              <a:t>Voorbeeld item</a:t>
            </a:r>
            <a:br>
              <a:rPr lang="nl-BE" dirty="0">
                <a:latin typeface="Calibri Light" panose="020F0302020204030204" pitchFamily="34" charset="0"/>
                <a:cs typeface="Calibri Light" panose="020F0302020204030204" pitchFamily="34" charset="0"/>
              </a:rPr>
            </a:br>
            <a:r>
              <a:rPr lang="nl-BE" dirty="0">
                <a:latin typeface="Calibri Light" panose="020F0302020204030204" pitchFamily="34" charset="0"/>
                <a:cs typeface="Calibri Light" panose="020F0302020204030204" pitchFamily="34" charset="0"/>
              </a:rPr>
              <a:t>PV4 Probleemgedrag</a:t>
            </a:r>
          </a:p>
        </p:txBody>
      </p:sp>
      <p:graphicFrame>
        <p:nvGraphicFramePr>
          <p:cNvPr id="5" name="Tijdelijke aanduiding voor inhoud 4">
            <a:extLst>
              <a:ext uri="{FF2B5EF4-FFF2-40B4-BE49-F238E27FC236}">
                <a16:creationId xmlns:a16="http://schemas.microsoft.com/office/drawing/2014/main" id="{0538345E-4E98-DBB4-E6DE-547601983CA9}"/>
              </a:ext>
            </a:extLst>
          </p:cNvPr>
          <p:cNvGraphicFramePr>
            <a:graphicFrameLocks noGrp="1"/>
          </p:cNvGraphicFramePr>
          <p:nvPr>
            <p:ph idx="1"/>
            <p:extLst>
              <p:ext uri="{D42A27DB-BD31-4B8C-83A1-F6EECF244321}">
                <p14:modId xmlns:p14="http://schemas.microsoft.com/office/powerpoint/2010/main" val="3819258125"/>
              </p:ext>
            </p:extLst>
          </p:nvPr>
        </p:nvGraphicFramePr>
        <p:xfrm>
          <a:off x="1187624" y="1641534"/>
          <a:ext cx="6552727" cy="4621095"/>
        </p:xfrm>
        <a:graphic>
          <a:graphicData uri="http://schemas.openxmlformats.org/drawingml/2006/table">
            <a:tbl>
              <a:tblPr firstRow="1" firstCol="1" bandRow="1"/>
              <a:tblGrid>
                <a:gridCol w="411804">
                  <a:extLst>
                    <a:ext uri="{9D8B030D-6E8A-4147-A177-3AD203B41FA5}">
                      <a16:colId xmlns:a16="http://schemas.microsoft.com/office/drawing/2014/main" val="697266733"/>
                    </a:ext>
                  </a:extLst>
                </a:gridCol>
                <a:gridCol w="6140923">
                  <a:extLst>
                    <a:ext uri="{9D8B030D-6E8A-4147-A177-3AD203B41FA5}">
                      <a16:colId xmlns:a16="http://schemas.microsoft.com/office/drawing/2014/main" val="483617196"/>
                    </a:ext>
                  </a:extLst>
                </a:gridCol>
              </a:tblGrid>
              <a:tr h="851238">
                <a:tc>
                  <a:txBody>
                    <a:bodyPr/>
                    <a:lstStyle/>
                    <a:p>
                      <a:pPr algn="ctr">
                        <a:lnSpc>
                          <a:spcPct val="107000"/>
                        </a:lnSpc>
                        <a:spcBef>
                          <a:spcPts val="600"/>
                        </a:spcBef>
                        <a:spcAft>
                          <a:spcPts val="800"/>
                        </a:spcAft>
                      </a:pPr>
                      <a:r>
                        <a:rPr lang="nl-NL" sz="1000">
                          <a:effectLst/>
                          <a:latin typeface="Calibri Light" panose="020F0302020204030204" pitchFamily="34" charset="0"/>
                          <a:ea typeface="Times New Roman" panose="02020603050405020304" pitchFamily="18" charset="0"/>
                          <a:cs typeface="Times New Roman" panose="02020603050405020304" pitchFamily="18" charset="0"/>
                        </a:rPr>
                        <a:t>4</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4.1    Heeft nog geen enkel programma met betrekking tot </a:t>
                      </a:r>
                      <a:r>
                        <a:rPr lang="nl-NL" sz="1000" dirty="0" err="1">
                          <a:effectLst/>
                          <a:latin typeface="Calibri Light" panose="020F0302020204030204" pitchFamily="34" charset="0"/>
                          <a:ea typeface="Times New Roman" panose="02020603050405020304" pitchFamily="18" charset="0"/>
                          <a:cs typeface="Times New Roman" panose="02020603050405020304" pitchFamily="18" charset="0"/>
                        </a:rPr>
                        <a:t>delictgerelateerd</a:t>
                      </a: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 gedrag met succes voltooid </a:t>
                      </a:r>
                      <a:r>
                        <a:rPr lang="nl-NL" sz="1000" b="1" dirty="0">
                          <a:effectLst/>
                          <a:latin typeface="Calibri Light" panose="020F0302020204030204" pitchFamily="34" charset="0"/>
                          <a:ea typeface="Times New Roman" panose="02020603050405020304" pitchFamily="18" charset="0"/>
                          <a:cs typeface="Times New Roman" panose="02020603050405020304" pitchFamily="18" charset="0"/>
                        </a:rPr>
                        <a:t>of</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4.2    Specifieke individuele psychologische/interpersoonlijke aspecten van </a:t>
                      </a:r>
                      <a:r>
                        <a:rPr lang="nl-NL" sz="1000" dirty="0" err="1">
                          <a:effectLst/>
                          <a:latin typeface="Calibri Light" panose="020F0302020204030204" pitchFamily="34" charset="0"/>
                          <a:ea typeface="Times New Roman" panose="02020603050405020304" pitchFamily="18" charset="0"/>
                          <a:cs typeface="Times New Roman" panose="02020603050405020304" pitchFamily="18" charset="0"/>
                        </a:rPr>
                        <a:t>delictgerelateerd</a:t>
                      </a: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 gedrag bestaan nog </a:t>
                      </a:r>
                      <a:r>
                        <a:rPr lang="nl-NL" sz="1000" b="1" dirty="0">
                          <a:effectLst/>
                          <a:latin typeface="Calibri Light" panose="020F0302020204030204" pitchFamily="34" charset="0"/>
                          <a:ea typeface="Times New Roman" panose="02020603050405020304" pitchFamily="18" charset="0"/>
                          <a:cs typeface="Times New Roman" panose="02020603050405020304" pitchFamily="18" charset="0"/>
                        </a:rPr>
                        <a:t>of</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4.3    De patiënt overweegt nog niet om verandering na te streven met betrekking tot delict gerelateerd gedrag.</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648254048"/>
                  </a:ext>
                </a:extLst>
              </a:tr>
              <a:tr h="888262">
                <a:tc>
                  <a:txBody>
                    <a:bodyPr/>
                    <a:lstStyle/>
                    <a:p>
                      <a:pPr algn="ctr">
                        <a:lnSpc>
                          <a:spcPct val="107000"/>
                        </a:lnSpc>
                        <a:spcBef>
                          <a:spcPts val="600"/>
                        </a:spcBef>
                        <a:spcAft>
                          <a:spcPts val="800"/>
                        </a:spcAft>
                      </a:pPr>
                      <a:r>
                        <a:rPr lang="nl-NL" sz="1000">
                          <a:effectLst/>
                          <a:latin typeface="Calibri Light" panose="020F0302020204030204" pitchFamily="34" charset="0"/>
                          <a:ea typeface="Times New Roman" panose="02020603050405020304" pitchFamily="18" charset="0"/>
                          <a:cs typeface="Times New Roman" panose="02020603050405020304" pitchFamily="18" charset="0"/>
                        </a:rPr>
                        <a:t>3</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3.1.1 Heeft minimaal een algemeen programma met succes afgerond met betrekking tot onderliggende denkpatronen voor hoog risicogedrag, zoals meta-cognitieve training,  verbeterde denkvaardigheden of programma ‘balans’ (CGT modules) </a:t>
                      </a:r>
                      <a:r>
                        <a:rPr lang="nl-NL" sz="1000" b="1" dirty="0">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3.1.2 Patiënt accepteert de noodzaak tot verandering (contemplatie/voorbereiding) in psychologische of interpersoonlijke stijl die samenhangt met </a:t>
                      </a:r>
                      <a:r>
                        <a:rPr lang="nl-NL" sz="1000" dirty="0" err="1">
                          <a:effectLst/>
                          <a:latin typeface="Calibri Light" panose="020F0302020204030204" pitchFamily="34" charset="0"/>
                          <a:ea typeface="Times New Roman" panose="02020603050405020304" pitchFamily="18" charset="0"/>
                          <a:cs typeface="Times New Roman" panose="02020603050405020304" pitchFamily="18" charset="0"/>
                        </a:rPr>
                        <a:t>delictgedrag</a:t>
                      </a: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4103250407"/>
                  </a:ext>
                </a:extLst>
              </a:tr>
              <a:tr h="875273">
                <a:tc>
                  <a:txBody>
                    <a:bodyPr/>
                    <a:lstStyle/>
                    <a:p>
                      <a:pPr algn="ctr">
                        <a:lnSpc>
                          <a:spcPct val="107000"/>
                        </a:lnSpc>
                        <a:spcBef>
                          <a:spcPts val="600"/>
                        </a:spcBef>
                        <a:spcAft>
                          <a:spcPts val="800"/>
                        </a:spcAft>
                      </a:pPr>
                      <a:r>
                        <a:rPr lang="nl-NL" sz="1000">
                          <a:effectLst/>
                          <a:latin typeface="Calibri Light" panose="020F0302020204030204" pitchFamily="34" charset="0"/>
                          <a:ea typeface="Times New Roman" panose="02020603050405020304" pitchFamily="18" charset="0"/>
                          <a:cs typeface="Times New Roman" panose="02020603050405020304" pitchFamily="18" charset="0"/>
                        </a:rPr>
                        <a:t>2</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2.1.1 Heeft minimaal </a:t>
                      </a:r>
                      <a:r>
                        <a:rPr lang="nl-NL" sz="1000" dirty="0" err="1">
                          <a:effectLst/>
                          <a:latin typeface="Calibri Light" panose="020F0302020204030204" pitchFamily="34" charset="0"/>
                          <a:ea typeface="Times New Roman" panose="02020603050405020304" pitchFamily="18" charset="0"/>
                          <a:cs typeface="Times New Roman" panose="02020603050405020304" pitchFamily="18" charset="0"/>
                        </a:rPr>
                        <a:t>delictgerelateerde</a:t>
                      </a: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 programma’s voltooid bijvoorbeeld agressieregulatie, gezonde relaties en gezond seksueel functioneren, delictanalyse, voor zover individueel van toepassing </a:t>
                      </a:r>
                      <a:r>
                        <a:rPr lang="nl-NL" sz="1000" b="1" dirty="0">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2.1.2 Bewijs van de verandering houdt enige tijd aan – minstens twaalf maanden bijvoorbeeld geen de-escalatie nodig.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312331840"/>
                  </a:ext>
                </a:extLst>
              </a:tr>
              <a:tr h="1032552">
                <a:tc>
                  <a:txBody>
                    <a:bodyPr/>
                    <a:lstStyle/>
                    <a:p>
                      <a:pPr marL="0" algn="ctr" defTabSz="914400" rtl="0" eaLnBrk="1" latinLnBrk="0" hangingPunct="1">
                        <a:lnSpc>
                          <a:spcPct val="107000"/>
                        </a:lnSpc>
                        <a:spcBef>
                          <a:spcPts val="600"/>
                        </a:spcBef>
                        <a:spcAft>
                          <a:spcPts val="800"/>
                        </a:spcAft>
                      </a:pPr>
                      <a:r>
                        <a:rPr lang="nl-NL" sz="1000" kern="120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1</a:t>
                      </a: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marL="0" lvl="2" indent="0" algn="l" defTabSz="914400" rtl="0" eaLnBrk="1" latinLnBrk="0" hangingPunct="1">
                        <a:lnSpc>
                          <a:spcPct val="107000"/>
                        </a:lnSpc>
                        <a:spcBef>
                          <a:spcPts val="600"/>
                        </a:spcBef>
                        <a:spcAft>
                          <a:spcPts val="800"/>
                        </a:spcAft>
                        <a:buFont typeface="+mj-lt"/>
                        <a:buNone/>
                      </a:pPr>
                      <a:r>
                        <a:rPr lang="nl-NL" sz="1000" kern="120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1.1.1. Zou moeten werken aan een goed uitgebalanceerd en regelmatig dag- en  weekprogramma van zelfzorg, bezigheid en ontspanning en</a:t>
                      </a:r>
                    </a:p>
                    <a:p>
                      <a:pPr marL="0" algn="l" defTabSz="914400" rtl="0" eaLnBrk="1" latinLnBrk="0" hangingPunct="1">
                        <a:lnSpc>
                          <a:spcPct val="107000"/>
                        </a:lnSpc>
                        <a:spcAft>
                          <a:spcPts val="800"/>
                        </a:spcAft>
                      </a:pPr>
                      <a:r>
                        <a:rPr lang="nl-NL" sz="1000" kern="120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1.1.2 Indien er gedragsmatige uitschuivers zijn geweest of nieuwe stresserende factoren, dan werd dit goed aangepakt door op tijd gepaste hulp te vragen aan het team en</a:t>
                      </a:r>
                    </a:p>
                    <a:p>
                      <a:pPr marL="0" algn="l" defTabSz="914400" rtl="0" eaLnBrk="1" latinLnBrk="0" hangingPunct="1">
                        <a:lnSpc>
                          <a:spcPct val="107000"/>
                        </a:lnSpc>
                        <a:spcAft>
                          <a:spcPts val="800"/>
                        </a:spcAft>
                      </a:pPr>
                      <a:r>
                        <a:rPr lang="nl-NL" sz="1000" kern="120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1.1.3 Haalt vertrouwen en eigenwaarde uit de veranderingen samenhangend met het  vermijden van probleemgedrag.</a:t>
                      </a: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890646795"/>
                  </a:ext>
                </a:extLst>
              </a:tr>
              <a:tr h="676652">
                <a:tc>
                  <a:txBody>
                    <a:bodyPr/>
                    <a:lstStyle/>
                    <a:p>
                      <a:pPr algn="ctr">
                        <a:lnSpc>
                          <a:spcPct val="107000"/>
                        </a:lnSpc>
                        <a:spcBef>
                          <a:spcPts val="600"/>
                        </a:spcBef>
                        <a:spcAft>
                          <a:spcPts val="800"/>
                        </a:spcAft>
                      </a:pPr>
                      <a:r>
                        <a:rPr lang="nl-NL" sz="1000">
                          <a:effectLst/>
                          <a:latin typeface="Calibri Light" panose="020F0302020204030204" pitchFamily="34" charset="0"/>
                          <a:ea typeface="Times New Roman" panose="02020603050405020304" pitchFamily="18" charset="0"/>
                          <a:cs typeface="Times New Roman" panose="02020603050405020304" pitchFamily="18" charset="0"/>
                        </a:rPr>
                        <a:t>0</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Gedurende een periode van vijf jaar -</a:t>
                      </a:r>
                    </a:p>
                    <a:p>
                      <a:pPr>
                        <a:lnSpc>
                          <a:spcPct val="107000"/>
                        </a:lnSpc>
                        <a:spcBef>
                          <a:spcPts val="600"/>
                        </a:spcBef>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0.1 Geen </a:t>
                      </a:r>
                      <a:r>
                        <a:rPr lang="nl-NL" sz="1000" dirty="0" err="1">
                          <a:effectLst/>
                          <a:latin typeface="Calibri Light" panose="020F0302020204030204" pitchFamily="34" charset="0"/>
                          <a:ea typeface="Times New Roman" panose="02020603050405020304" pitchFamily="18" charset="0"/>
                          <a:cs typeface="Times New Roman" panose="02020603050405020304" pitchFamily="18" charset="0"/>
                        </a:rPr>
                        <a:t>delictgedrag</a:t>
                      </a: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 of hoog risicogedrag gesteld in algemene zin of specifiek  </a:t>
                      </a:r>
                      <a:r>
                        <a:rPr lang="nl-NL" sz="1000" dirty="0" err="1">
                          <a:effectLst/>
                          <a:latin typeface="Calibri Light" panose="020F0302020204030204" pitchFamily="34" charset="0"/>
                          <a:ea typeface="Times New Roman" panose="02020603050405020304" pitchFamily="18" charset="0"/>
                          <a:cs typeface="Times New Roman" panose="02020603050405020304" pitchFamily="18" charset="0"/>
                        </a:rPr>
                        <a:t>patiëntgerelateerd</a:t>
                      </a: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nl-NL" sz="1000" b="1" dirty="0">
                          <a:effectLst/>
                          <a:latin typeface="Calibri Light" panose="020F0302020204030204" pitchFamily="34" charset="0"/>
                          <a:ea typeface="Times New Roman" panose="02020603050405020304" pitchFamily="18" charset="0"/>
                          <a:cs typeface="Times New Roman" panose="02020603050405020304" pitchFamily="18" charset="0"/>
                        </a:rPr>
                        <a:t>en</a:t>
                      </a: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0.2    Streeft naar pro-sociale opvattingen en ziet af van pro-criminele overtuigingen.</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161" marR="3016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2864124142"/>
                  </a:ext>
                </a:extLst>
              </a:tr>
            </a:tbl>
          </a:graphicData>
        </a:graphic>
      </p:graphicFrame>
      <p:sp>
        <p:nvSpPr>
          <p:cNvPr id="7" name="Tijdelijke aanduiding voor dianummer 6">
            <a:extLst>
              <a:ext uri="{FF2B5EF4-FFF2-40B4-BE49-F238E27FC236}">
                <a16:creationId xmlns:a16="http://schemas.microsoft.com/office/drawing/2014/main" id="{1F1224B2-D774-A0C0-A41C-1B945E8605CE}"/>
              </a:ext>
            </a:extLst>
          </p:cNvPr>
          <p:cNvSpPr>
            <a:spLocks noGrp="1"/>
          </p:cNvSpPr>
          <p:nvPr>
            <p:ph type="sldNum" sz="quarter" idx="12"/>
          </p:nvPr>
        </p:nvSpPr>
        <p:spPr/>
        <p:txBody>
          <a:bodyPr/>
          <a:lstStyle/>
          <a:p>
            <a:fld id="{2AEC867E-F275-450B-9A68-FAE22BE29777}" type="slidenum">
              <a:rPr lang="nl-BE" smtClean="0"/>
              <a:t>43</a:t>
            </a:fld>
            <a:endParaRPr lang="nl-BE"/>
          </a:p>
        </p:txBody>
      </p:sp>
      <p:pic>
        <p:nvPicPr>
          <p:cNvPr id="8" name="Audio 7">
            <a:hlinkClick r:id="" action="ppaction://media"/>
            <a:extLst>
              <a:ext uri="{FF2B5EF4-FFF2-40B4-BE49-F238E27FC236}">
                <a16:creationId xmlns:a16="http://schemas.microsoft.com/office/drawing/2014/main" id="{C57B1BDD-2FDF-0719-2FC3-1642639692C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822356179"/>
      </p:ext>
    </p:extLst>
  </p:cSld>
  <p:clrMapOvr>
    <a:masterClrMapping/>
  </p:clrMapOvr>
  <mc:AlternateContent xmlns:mc="http://schemas.openxmlformats.org/markup-compatibility/2006" xmlns:p14="http://schemas.microsoft.com/office/powerpoint/2010/main">
    <mc:Choice Requires="p14">
      <p:transition spd="slow" p14:dur="2000" advTm="17113"/>
    </mc:Choice>
    <mc:Fallback xmlns="">
      <p:transition spd="slow" advTm="171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DUNDRUM-4: herstel</a:t>
            </a:r>
          </a:p>
        </p:txBody>
      </p:sp>
      <p:sp>
        <p:nvSpPr>
          <p:cNvPr id="3" name="Tijdelijke aanduiding voor inhoud 2"/>
          <p:cNvSpPr>
            <a:spLocks noGrp="1"/>
          </p:cNvSpPr>
          <p:nvPr>
            <p:ph idx="1"/>
          </p:nvPr>
        </p:nvSpPr>
        <p:spPr/>
        <p:txBody>
          <a:bodyPr>
            <a:normAutofit/>
          </a:bodyPr>
          <a:lstStyle/>
          <a:p>
            <a:r>
              <a:rPr lang="nl-BE" dirty="0">
                <a:latin typeface="Calibri Light" panose="020F0302020204030204" pitchFamily="34" charset="0"/>
                <a:cs typeface="Calibri Light" panose="020F0302020204030204" pitchFamily="34" charset="0"/>
              </a:rPr>
              <a:t>Herstel= beslissing rondom transfers van hogere naar lagere security levels ondersteunen</a:t>
            </a:r>
          </a:p>
          <a:p>
            <a:r>
              <a:rPr lang="nl-BE" dirty="0">
                <a:latin typeface="Calibri Light" panose="020F0302020204030204" pitchFamily="34" charset="0"/>
                <a:cs typeface="Calibri Light" panose="020F0302020204030204" pitchFamily="34" charset="0"/>
              </a:rPr>
              <a:t>Altijd beoordelen met de DUNDRUM-3</a:t>
            </a:r>
          </a:p>
          <a:p>
            <a:r>
              <a:rPr lang="nl-BE" dirty="0">
                <a:latin typeface="Calibri Light" panose="020F0302020204030204" pitchFamily="34" charset="0"/>
                <a:cs typeface="Calibri Light" panose="020F0302020204030204" pitchFamily="34" charset="0"/>
              </a:rPr>
              <a:t>Dynamische items (om 3-6 maanden </a:t>
            </a:r>
            <a:r>
              <a:rPr lang="nl-BE" dirty="0" err="1">
                <a:latin typeface="Calibri Light" panose="020F0302020204030204" pitchFamily="34" charset="0"/>
                <a:cs typeface="Calibri Light" panose="020F0302020204030204" pitchFamily="34" charset="0"/>
              </a:rPr>
              <a:t>herscoren</a:t>
            </a:r>
            <a:r>
              <a:rPr lang="nl-BE" dirty="0">
                <a:latin typeface="Calibri Light" panose="020F0302020204030204" pitchFamily="34" charset="0"/>
                <a:cs typeface="Calibri Light" panose="020F0302020204030204" pitchFamily="34" charset="0"/>
              </a:rPr>
              <a:t>)</a:t>
            </a:r>
          </a:p>
          <a:p>
            <a:pPr marL="0" indent="0">
              <a:buNone/>
            </a:pPr>
            <a:endParaRPr lang="nl-BE" dirty="0">
              <a:latin typeface="Calibri Light" panose="020F0302020204030204" pitchFamily="34" charset="0"/>
              <a:cs typeface="Calibri Light" panose="020F0302020204030204" pitchFamily="34" charset="0"/>
            </a:endParaRPr>
          </a:p>
        </p:txBody>
      </p:sp>
      <p:sp>
        <p:nvSpPr>
          <p:cNvPr id="4" name="Tijdelijke aanduiding voor dianummer 3">
            <a:extLst>
              <a:ext uri="{FF2B5EF4-FFF2-40B4-BE49-F238E27FC236}">
                <a16:creationId xmlns:a16="http://schemas.microsoft.com/office/drawing/2014/main" id="{6A192C30-1FA7-8A87-F04D-EC4DCB0AA406}"/>
              </a:ext>
            </a:extLst>
          </p:cNvPr>
          <p:cNvSpPr>
            <a:spLocks noGrp="1"/>
          </p:cNvSpPr>
          <p:nvPr>
            <p:ph type="sldNum" sz="quarter" idx="12"/>
          </p:nvPr>
        </p:nvSpPr>
        <p:spPr/>
        <p:txBody>
          <a:bodyPr/>
          <a:lstStyle/>
          <a:p>
            <a:fld id="{2AEC867E-F275-450B-9A68-FAE22BE29777}" type="slidenum">
              <a:rPr lang="nl-BE" smtClean="0"/>
              <a:t>44</a:t>
            </a:fld>
            <a:endParaRPr lang="nl-BE"/>
          </a:p>
        </p:txBody>
      </p:sp>
      <p:pic>
        <p:nvPicPr>
          <p:cNvPr id="7" name="Audio 6">
            <a:hlinkClick r:id="" action="ppaction://media"/>
            <a:extLst>
              <a:ext uri="{FF2B5EF4-FFF2-40B4-BE49-F238E27FC236}">
                <a16:creationId xmlns:a16="http://schemas.microsoft.com/office/drawing/2014/main" id="{6127C8AC-7A8B-9C8C-7420-CF714A68529C}"/>
              </a:ext>
            </a:extLst>
          </p:cNvPr>
          <p:cNvPicPr>
            <a:picLocks noChangeAspect="1"/>
          </p:cNvPicPr>
          <p:nvPr>
            <a:audioFile r:link="rId3"/>
            <p:extLst>
              <p:ext uri="{DAA4B4D4-6D71-4841-9C94-3DE7FCFB9230}">
                <p14:media xmlns:p14="http://schemas.microsoft.com/office/powerpoint/2010/main" r:embed="rId2"/>
              </p:ext>
            </p:extLst>
          </p:nvPr>
        </p:nvPicPr>
        <p:blipFill>
          <a:blip r:embed="rId5"/>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692990164"/>
      </p:ext>
    </p:extLst>
  </p:cSld>
  <p:clrMapOvr>
    <a:masterClrMapping/>
  </p:clrMapOvr>
  <mc:AlternateContent xmlns:mc="http://schemas.openxmlformats.org/markup-compatibility/2006" xmlns:p14="http://schemas.microsoft.com/office/powerpoint/2010/main">
    <mc:Choice Requires="p14">
      <p:transition spd="slow" p14:dur="2000" advTm="27679"/>
    </mc:Choice>
    <mc:Fallback xmlns="">
      <p:transition spd="slow" advTm="276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DUNDRUM-4: herstel</a:t>
            </a:r>
          </a:p>
        </p:txBody>
      </p:sp>
      <p:sp>
        <p:nvSpPr>
          <p:cNvPr id="3" name="Tijdelijke aanduiding voor inhoud 2"/>
          <p:cNvSpPr>
            <a:spLocks noGrp="1"/>
          </p:cNvSpPr>
          <p:nvPr>
            <p:ph idx="1"/>
          </p:nvPr>
        </p:nvSpPr>
        <p:spPr>
          <a:xfrm>
            <a:off x="0" y="1600200"/>
            <a:ext cx="8686800" cy="4525963"/>
          </a:xfrm>
        </p:spPr>
        <p:txBody>
          <a:bodyPr>
            <a:normAutofit/>
          </a:bodyPr>
          <a:lstStyle/>
          <a:p>
            <a:r>
              <a:rPr lang="nl-BE" dirty="0">
                <a:latin typeface="Calibri Light" panose="020F0302020204030204" pitchFamily="34" charset="0"/>
                <a:cs typeface="Calibri Light" panose="020F0302020204030204" pitchFamily="34" charset="0"/>
              </a:rPr>
              <a:t>H1	Stabiliteit</a:t>
            </a:r>
          </a:p>
          <a:p>
            <a:r>
              <a:rPr lang="nl-BE" dirty="0">
                <a:latin typeface="Calibri Light" panose="020F0302020204030204" pitchFamily="34" charset="0"/>
                <a:cs typeface="Calibri Light" panose="020F0302020204030204" pitchFamily="34" charset="0"/>
              </a:rPr>
              <a:t>H2	Inzicht</a:t>
            </a:r>
          </a:p>
          <a:p>
            <a:r>
              <a:rPr lang="nl-BE" dirty="0">
                <a:latin typeface="Calibri Light" panose="020F0302020204030204" pitchFamily="34" charset="0"/>
                <a:cs typeface="Calibri Light" panose="020F0302020204030204" pitchFamily="34" charset="0"/>
              </a:rPr>
              <a:t>H3	Therapeutische Relatie </a:t>
            </a:r>
          </a:p>
          <a:p>
            <a:r>
              <a:rPr lang="nl-BE" dirty="0">
                <a:latin typeface="Calibri Light" panose="020F0302020204030204" pitchFamily="34" charset="0"/>
                <a:cs typeface="Calibri Light" panose="020F0302020204030204" pitchFamily="34" charset="0"/>
              </a:rPr>
              <a:t>H4	Verlof</a:t>
            </a:r>
          </a:p>
          <a:p>
            <a:r>
              <a:rPr lang="nl-BE" dirty="0">
                <a:latin typeface="Calibri Light" panose="020F0302020204030204" pitchFamily="34" charset="0"/>
                <a:cs typeface="Calibri Light" panose="020F0302020204030204" pitchFamily="34" charset="0"/>
              </a:rPr>
              <a:t>H5	Dynamische risico factoren</a:t>
            </a:r>
          </a:p>
          <a:p>
            <a:r>
              <a:rPr lang="nl-BE" dirty="0">
                <a:latin typeface="Calibri Light" panose="020F0302020204030204" pitchFamily="34" charset="0"/>
                <a:cs typeface="Calibri Light" panose="020F0302020204030204" pitchFamily="34" charset="0"/>
              </a:rPr>
              <a:t>H6	Slachtoffer gevoeligheid </a:t>
            </a:r>
          </a:p>
          <a:p>
            <a:r>
              <a:rPr lang="nl-BE" dirty="0">
                <a:latin typeface="Calibri Light" panose="020F0302020204030204" pitchFamily="34" charset="0"/>
                <a:cs typeface="Calibri Light" panose="020F0302020204030204" pitchFamily="34" charset="0"/>
              </a:rPr>
              <a:t>H7	Hoop</a:t>
            </a:r>
          </a:p>
          <a:p>
            <a:endParaRPr lang="nl-BE" dirty="0"/>
          </a:p>
        </p:txBody>
      </p:sp>
      <p:sp>
        <p:nvSpPr>
          <p:cNvPr id="16" name="TextBox 31"/>
          <p:cNvSpPr txBox="1">
            <a:spLocks noChangeArrowheads="1"/>
          </p:cNvSpPr>
          <p:nvPr/>
        </p:nvSpPr>
        <p:spPr bwMode="auto">
          <a:xfrm>
            <a:off x="6096000" y="270827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IE" altLang="en-US" sz="1800" dirty="0">
                <a:solidFill>
                  <a:schemeClr val="bg1"/>
                </a:solidFill>
              </a:rPr>
              <a:t>4</a:t>
            </a:r>
          </a:p>
        </p:txBody>
      </p:sp>
      <p:sp>
        <p:nvSpPr>
          <p:cNvPr id="17" name="TextBox 32"/>
          <p:cNvSpPr txBox="1">
            <a:spLocks noChangeArrowheads="1"/>
          </p:cNvSpPr>
          <p:nvPr/>
        </p:nvSpPr>
        <p:spPr bwMode="auto">
          <a:xfrm>
            <a:off x="6131471" y="3429000"/>
            <a:ext cx="312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IE" altLang="en-US" sz="1800" dirty="0">
                <a:solidFill>
                  <a:schemeClr val="bg1"/>
                </a:solidFill>
              </a:rPr>
              <a:t>3</a:t>
            </a:r>
          </a:p>
        </p:txBody>
      </p:sp>
      <p:sp>
        <p:nvSpPr>
          <p:cNvPr id="18" name="TextBox 33"/>
          <p:cNvSpPr txBox="1">
            <a:spLocks noChangeArrowheads="1"/>
          </p:cNvSpPr>
          <p:nvPr/>
        </p:nvSpPr>
        <p:spPr bwMode="auto">
          <a:xfrm>
            <a:off x="6156176" y="4140820"/>
            <a:ext cx="312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IE" altLang="en-US" sz="1800" dirty="0">
                <a:solidFill>
                  <a:schemeClr val="bg1"/>
                </a:solidFill>
              </a:rPr>
              <a:t>2</a:t>
            </a:r>
          </a:p>
        </p:txBody>
      </p:sp>
      <p:sp>
        <p:nvSpPr>
          <p:cNvPr id="19" name="TextBox 34"/>
          <p:cNvSpPr txBox="1">
            <a:spLocks noChangeArrowheads="1"/>
          </p:cNvSpPr>
          <p:nvPr/>
        </p:nvSpPr>
        <p:spPr bwMode="auto">
          <a:xfrm>
            <a:off x="6156176" y="4797425"/>
            <a:ext cx="312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IE" altLang="en-US" sz="1800" dirty="0">
                <a:solidFill>
                  <a:schemeClr val="bg1"/>
                </a:solidFill>
              </a:rPr>
              <a:t>1</a:t>
            </a:r>
          </a:p>
        </p:txBody>
      </p:sp>
      <p:sp>
        <p:nvSpPr>
          <p:cNvPr id="20" name="TextBox 35"/>
          <p:cNvSpPr txBox="1">
            <a:spLocks noChangeArrowheads="1"/>
          </p:cNvSpPr>
          <p:nvPr/>
        </p:nvSpPr>
        <p:spPr bwMode="auto">
          <a:xfrm>
            <a:off x="6203478" y="544512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IE" altLang="en-US" sz="1800" dirty="0">
                <a:solidFill>
                  <a:schemeClr val="bg1"/>
                </a:solidFill>
              </a:rPr>
              <a:t>0</a:t>
            </a:r>
          </a:p>
        </p:txBody>
      </p:sp>
      <p:pic>
        <p:nvPicPr>
          <p:cNvPr id="4" name="Afbeelding 3">
            <a:extLst>
              <a:ext uri="{FF2B5EF4-FFF2-40B4-BE49-F238E27FC236}">
                <a16:creationId xmlns:a16="http://schemas.microsoft.com/office/drawing/2014/main" id="{9AF8975B-4A10-8D1A-57E6-F991CA0DC785}"/>
              </a:ext>
            </a:extLst>
          </p:cNvPr>
          <p:cNvPicPr>
            <a:picLocks noChangeAspect="1"/>
          </p:cNvPicPr>
          <p:nvPr/>
        </p:nvPicPr>
        <p:blipFill>
          <a:blip r:embed="rId5"/>
          <a:stretch>
            <a:fillRect/>
          </a:stretch>
        </p:blipFill>
        <p:spPr>
          <a:xfrm>
            <a:off x="4860458" y="812627"/>
            <a:ext cx="4265211" cy="3205326"/>
          </a:xfrm>
          <a:prstGeom prst="rect">
            <a:avLst/>
          </a:prstGeom>
        </p:spPr>
      </p:pic>
      <p:sp>
        <p:nvSpPr>
          <p:cNvPr id="6" name="Rechthoek 5">
            <a:extLst>
              <a:ext uri="{FF2B5EF4-FFF2-40B4-BE49-F238E27FC236}">
                <a16:creationId xmlns:a16="http://schemas.microsoft.com/office/drawing/2014/main" id="{BE61569B-3CCA-5EB8-3B3C-95465011B00D}"/>
              </a:ext>
            </a:extLst>
          </p:cNvPr>
          <p:cNvSpPr/>
          <p:nvPr/>
        </p:nvSpPr>
        <p:spPr>
          <a:xfrm>
            <a:off x="5148064" y="2929185"/>
            <a:ext cx="3892156" cy="646331"/>
          </a:xfrm>
          <a:prstGeom prst="rect">
            <a:avLst/>
          </a:prstGeom>
          <a:noFill/>
        </p:spPr>
        <p:txBody>
          <a:bodyPr wrap="square" lIns="91440" tIns="45720" rIns="91440" bIns="45720">
            <a:spAutoFit/>
          </a:bodyPr>
          <a:lstStyle/>
          <a:p>
            <a:pPr algn="ctr"/>
            <a:r>
              <a:rPr lang="nl-NL" sz="3600" b="0" cap="none" spc="0" dirty="0">
                <a:ln w="0"/>
                <a:solidFill>
                  <a:schemeClr val="accent3">
                    <a:lumMod val="60000"/>
                    <a:lumOff val="40000"/>
                  </a:schemeClr>
                </a:solidFill>
                <a:effectLst>
                  <a:outerShdw blurRad="38100" dist="25400" dir="5400000" algn="ctr" rotWithShape="0">
                    <a:srgbClr val="6E747A">
                      <a:alpha val="43000"/>
                    </a:srgbClr>
                  </a:outerShdw>
                </a:effectLst>
              </a:rPr>
              <a:t>Weet je nog?</a:t>
            </a:r>
          </a:p>
        </p:txBody>
      </p:sp>
      <p:sp>
        <p:nvSpPr>
          <p:cNvPr id="7" name="Tijdelijke aanduiding voor dianummer 6">
            <a:extLst>
              <a:ext uri="{FF2B5EF4-FFF2-40B4-BE49-F238E27FC236}">
                <a16:creationId xmlns:a16="http://schemas.microsoft.com/office/drawing/2014/main" id="{EFAF0A97-073A-EAFD-E044-29229C6EB399}"/>
              </a:ext>
            </a:extLst>
          </p:cNvPr>
          <p:cNvSpPr>
            <a:spLocks noGrp="1"/>
          </p:cNvSpPr>
          <p:nvPr>
            <p:ph type="sldNum" sz="quarter" idx="12"/>
          </p:nvPr>
        </p:nvSpPr>
        <p:spPr/>
        <p:txBody>
          <a:bodyPr/>
          <a:lstStyle/>
          <a:p>
            <a:fld id="{2AEC867E-F275-450B-9A68-FAE22BE29777}" type="slidenum">
              <a:rPr lang="nl-BE" smtClean="0"/>
              <a:t>45</a:t>
            </a:fld>
            <a:endParaRPr lang="nl-BE"/>
          </a:p>
        </p:txBody>
      </p:sp>
      <p:pic>
        <p:nvPicPr>
          <p:cNvPr id="8" name="Audio 7">
            <a:hlinkClick r:id="" action="ppaction://media"/>
            <a:extLst>
              <a:ext uri="{FF2B5EF4-FFF2-40B4-BE49-F238E27FC236}">
                <a16:creationId xmlns:a16="http://schemas.microsoft.com/office/drawing/2014/main" id="{072EDB0E-B595-F13B-4390-9E5E859B083C}"/>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678380358"/>
      </p:ext>
    </p:extLst>
  </p:cSld>
  <p:clrMapOvr>
    <a:masterClrMapping/>
  </p:clrMapOvr>
  <mc:AlternateContent xmlns:mc="http://schemas.openxmlformats.org/markup-compatibility/2006" xmlns:p14="http://schemas.microsoft.com/office/powerpoint/2010/main">
    <mc:Choice Requires="p14">
      <p:transition spd="slow" p14:dur="2000" advTm="28261"/>
    </mc:Choice>
    <mc:Fallback xmlns="">
      <p:transition spd="slow" advTm="28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8"/>
                </p:tgtEl>
              </p:cMediaNode>
            </p:audio>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latin typeface="Calibri Light" panose="020F0302020204030204" pitchFamily="34" charset="0"/>
                <a:cs typeface="Calibri Light" panose="020F0302020204030204" pitchFamily="34" charset="0"/>
              </a:rPr>
              <a:t>Voorbeeld item</a:t>
            </a:r>
            <a:br>
              <a:rPr lang="nl-BE" dirty="0">
                <a:latin typeface="Calibri Light" panose="020F0302020204030204" pitchFamily="34" charset="0"/>
                <a:cs typeface="Calibri Light" panose="020F0302020204030204" pitchFamily="34" charset="0"/>
              </a:rPr>
            </a:br>
            <a:r>
              <a:rPr lang="nl-BE" dirty="0">
                <a:latin typeface="Calibri Light" panose="020F0302020204030204" pitchFamily="34" charset="0"/>
                <a:cs typeface="Calibri Light" panose="020F0302020204030204" pitchFamily="34" charset="0"/>
              </a:rPr>
              <a:t>H2	Inzicht</a:t>
            </a:r>
          </a:p>
        </p:txBody>
      </p:sp>
      <p:graphicFrame>
        <p:nvGraphicFramePr>
          <p:cNvPr id="7" name="Tabel 6">
            <a:extLst>
              <a:ext uri="{FF2B5EF4-FFF2-40B4-BE49-F238E27FC236}">
                <a16:creationId xmlns:a16="http://schemas.microsoft.com/office/drawing/2014/main" id="{A1939291-C79F-D5A7-6BC7-F5A2C04E7BEA}"/>
              </a:ext>
            </a:extLst>
          </p:cNvPr>
          <p:cNvGraphicFramePr>
            <a:graphicFrameLocks noGrp="1"/>
          </p:cNvGraphicFramePr>
          <p:nvPr/>
        </p:nvGraphicFramePr>
        <p:xfrm>
          <a:off x="1695450" y="1613534"/>
          <a:ext cx="5753100" cy="4499294"/>
        </p:xfrm>
        <a:graphic>
          <a:graphicData uri="http://schemas.openxmlformats.org/drawingml/2006/table">
            <a:tbl>
              <a:tblPr firstRow="1" firstCol="1" bandRow="1"/>
              <a:tblGrid>
                <a:gridCol w="351777">
                  <a:extLst>
                    <a:ext uri="{9D8B030D-6E8A-4147-A177-3AD203B41FA5}">
                      <a16:colId xmlns:a16="http://schemas.microsoft.com/office/drawing/2014/main" val="1700447290"/>
                    </a:ext>
                  </a:extLst>
                </a:gridCol>
                <a:gridCol w="5401323">
                  <a:extLst>
                    <a:ext uri="{9D8B030D-6E8A-4147-A177-3AD203B41FA5}">
                      <a16:colId xmlns:a16="http://schemas.microsoft.com/office/drawing/2014/main" val="3627782153"/>
                    </a:ext>
                  </a:extLst>
                </a:gridCol>
              </a:tblGrid>
              <a:tr h="0">
                <a:tc>
                  <a:txBody>
                    <a:bodyPr/>
                    <a:lstStyle/>
                    <a:p>
                      <a:pPr algn="ct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4</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tabLst>
                          <a:tab pos="5012055" algn="r"/>
                        </a:tabLs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4.1.1 Accepteert niet elk aspect van ziekte of beperking of probleemgedrag </a:t>
                      </a:r>
                      <a:r>
                        <a:rPr lang="nl-NL" sz="1100" b="1">
                          <a:effectLst/>
                          <a:latin typeface="Calibri Light" panose="020F0302020204030204" pitchFamily="34" charset="0"/>
                          <a:ea typeface="Times New Roman" panose="02020603050405020304" pitchFamily="18" charset="0"/>
                          <a:cs typeface="Times New Roman" panose="02020603050405020304" pitchFamily="18" charset="0"/>
                        </a:rPr>
                        <a:t>en</a:t>
                      </a:r>
                      <a:r>
                        <a:rPr lang="nl-NL" sz="110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tabLst>
                          <a:tab pos="5012055" algn="r"/>
                        </a:tabLs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4.1.2 Accepteert wettelijke verplichtingen niet </a:t>
                      </a:r>
                      <a:r>
                        <a:rPr lang="nl-NL" sz="1100" b="1">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tabLst>
                          <a:tab pos="5012055" algn="r"/>
                        </a:tabLs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4.1.3 Werkt niet actief mee met de behandeling of herstel georiënteerde programma’s.	</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068770198"/>
                  </a:ext>
                </a:extLst>
              </a:tr>
              <a:tr h="0">
                <a:tc>
                  <a:txBody>
                    <a:bodyPr/>
                    <a:lstStyle/>
                    <a:p>
                      <a:pPr algn="ct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3</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3.1    Accepteert minimaal de eigen wettelijke verplichtingen.</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546623285"/>
                  </a:ext>
                </a:extLst>
              </a:tr>
              <a:tr h="0">
                <a:tc>
                  <a:txBody>
                    <a:bodyPr/>
                    <a:lstStyle/>
                    <a:p>
                      <a:pPr algn="ct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2</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2.1.1 Accepteert de eigen wettelijke verplichtingen en accepteert behandeling </a:t>
                      </a:r>
                      <a:r>
                        <a:rPr lang="nl-NL" sz="1100" b="1">
                          <a:effectLst/>
                          <a:latin typeface="Calibri Light" panose="020F0302020204030204" pitchFamily="34" charset="0"/>
                          <a:ea typeface="Times New Roman" panose="02020603050405020304" pitchFamily="18" charset="0"/>
                          <a:cs typeface="Times New Roman" panose="02020603050405020304" pitchFamily="18" charset="0"/>
                        </a:rPr>
                        <a:t>en </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2.1.2 Wordt aangemoedigd om dit te doen door vrienden of familie die veel invloed op de </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          persoon hebben. </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4229773930"/>
                  </a:ext>
                </a:extLst>
              </a:tr>
              <a:tr h="0">
                <a:tc>
                  <a:txBody>
                    <a:bodyPr/>
                    <a:lstStyle/>
                    <a:p>
                      <a:pPr algn="ctr">
                        <a:lnSpc>
                          <a:spcPct val="107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1</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1.1.1 Maakt een realistische inschatting van het eigen risico van terugval of recidive </a:t>
                      </a:r>
                      <a:r>
                        <a:rPr lang="nl-NL" sz="1100" b="1">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1.1.2 Praktische benadering door de patiënt van het voorkomen van terugval of recidive </a:t>
                      </a:r>
                      <a:r>
                        <a:rPr lang="nl-NL" sz="1100" b="1">
                          <a:effectLst/>
                          <a:latin typeface="Calibri Light" panose="020F0302020204030204" pitchFamily="34" charset="0"/>
                          <a:ea typeface="Times New Roman" panose="02020603050405020304" pitchFamily="18" charset="0"/>
                          <a:cs typeface="Times New Roman" panose="02020603050405020304" pitchFamily="18" charset="0"/>
                        </a:rPr>
                        <a:t>en</a:t>
                      </a:r>
                      <a:r>
                        <a:rPr lang="nl-NL" sz="110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1.1.3 Familie en vrienden, voor zover betrokken, zijn op de hoogte en zijn ondersteunend </a:t>
                      </a:r>
                      <a:r>
                        <a:rPr lang="nl-NL" sz="1100" b="1">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1.1.4 Heeft eerder meegewerkt met terugvalcrisisplan wanneer nodig.</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590211969"/>
                  </a:ext>
                </a:extLst>
              </a:tr>
              <a:tr h="0">
                <a:tc>
                  <a:txBody>
                    <a:bodyPr/>
                    <a:lstStyle/>
                    <a:p>
                      <a:pPr algn="ctr">
                        <a:lnSpc>
                          <a:spcPct val="150000"/>
                        </a:lnSpc>
                        <a:spcBef>
                          <a:spcPts val="600"/>
                        </a:spcBef>
                        <a:spcAft>
                          <a:spcPts val="800"/>
                        </a:spcAft>
                      </a:pPr>
                      <a:r>
                        <a:rPr lang="nl-NL" sz="1100">
                          <a:effectLst/>
                          <a:latin typeface="Calibri Light" panose="020F0302020204030204" pitchFamily="34" charset="0"/>
                          <a:ea typeface="Times New Roman" panose="02020603050405020304" pitchFamily="18" charset="0"/>
                          <a:cs typeface="Times New Roman" panose="02020603050405020304" pitchFamily="18" charset="0"/>
                        </a:rPr>
                        <a:t>0</a:t>
                      </a:r>
                      <a:endParaRPr lang="nl-NL" sz="85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Bef>
                          <a:spcPts val="600"/>
                        </a:spcBef>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Gedurende een periode van vijf jaar –</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marL="1143000" lvl="2" indent="-228600">
                        <a:lnSpc>
                          <a:spcPct val="107000"/>
                        </a:lnSpc>
                        <a:spcAft>
                          <a:spcPts val="800"/>
                        </a:spcAft>
                        <a:buFont typeface="+mj-lt"/>
                        <a:buAutoNum type="arabicPeriod" startAt="2"/>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Erkent eigen behoefte aan professionele hulp en ondersteuning bij </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marL="238125">
                        <a:lnSpc>
                          <a:spcPct val="107000"/>
                        </a:lnSpc>
                        <a:spcAft>
                          <a:spcPts val="800"/>
                        </a:spcAft>
                      </a:pPr>
                      <a:r>
                        <a:rPr lang="nl-NL" sz="10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het handhaven van herstel </a:t>
                      </a:r>
                      <a:r>
                        <a:rPr lang="nl-NL" sz="1100" b="1" dirty="0">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0.1.2 Werkt mee met terugvalcrisisplan. </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nl-NL" sz="1100" u="sng" dirty="0">
                          <a:effectLst/>
                          <a:latin typeface="Calibri Light" panose="020F0302020204030204" pitchFamily="34" charset="0"/>
                          <a:ea typeface="Times New Roman" panose="02020603050405020304" pitchFamily="18" charset="0"/>
                          <a:cs typeface="Times New Roman" panose="02020603050405020304" pitchFamily="18" charset="0"/>
                        </a:rPr>
                        <a:t>In geval</a:t>
                      </a: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 van terugval, gaat </a:t>
                      </a:r>
                      <a:r>
                        <a:rPr lang="nl-NL" sz="1100" u="sng" dirty="0">
                          <a:effectLst/>
                          <a:latin typeface="Calibri Light" panose="020F0302020204030204" pitchFamily="34" charset="0"/>
                          <a:ea typeface="Times New Roman" panose="02020603050405020304" pitchFamily="18" charset="0"/>
                          <a:cs typeface="Times New Roman" panose="02020603050405020304" pitchFamily="18" charset="0"/>
                        </a:rPr>
                        <a:t>dan</a:t>
                      </a: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 actief op zoek naar hulp </a:t>
                      </a:r>
                      <a:r>
                        <a:rPr lang="nl-NL" sz="1100" b="1" dirty="0">
                          <a:effectLst/>
                          <a:latin typeface="Calibri Light" panose="020F0302020204030204" pitchFamily="34" charset="0"/>
                          <a:ea typeface="Times New Roman" panose="02020603050405020304" pitchFamily="18" charset="0"/>
                          <a:cs typeface="Times New Roman" panose="02020603050405020304" pitchFamily="18" charset="0"/>
                        </a:rPr>
                        <a:t>en</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nl-NL" sz="1100" u="sng" dirty="0">
                          <a:effectLst/>
                          <a:latin typeface="Calibri Light" panose="020F0302020204030204" pitchFamily="34" charset="0"/>
                          <a:ea typeface="Times New Roman" panose="02020603050405020304" pitchFamily="18" charset="0"/>
                          <a:cs typeface="Times New Roman" panose="02020603050405020304" pitchFamily="18" charset="0"/>
                        </a:rPr>
                        <a:t>In geval</a:t>
                      </a: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 van eerdere terugval, heeft </a:t>
                      </a:r>
                      <a:r>
                        <a:rPr lang="nl-NL" sz="1100" u="sng" dirty="0">
                          <a:effectLst/>
                          <a:latin typeface="Calibri Light" panose="020F0302020204030204" pitchFamily="34" charset="0"/>
                          <a:ea typeface="Times New Roman" panose="02020603050405020304" pitchFamily="18" charset="0"/>
                          <a:cs typeface="Times New Roman" panose="02020603050405020304" pitchFamily="18" charset="0"/>
                        </a:rPr>
                        <a:t>dan</a:t>
                      </a:r>
                      <a:r>
                        <a:rPr lang="nl-NL" sz="1100" dirty="0">
                          <a:effectLst/>
                          <a:latin typeface="Calibri Light" panose="020F0302020204030204" pitchFamily="34" charset="0"/>
                          <a:ea typeface="Times New Roman" panose="02020603050405020304" pitchFamily="18" charset="0"/>
                          <a:cs typeface="Times New Roman" panose="02020603050405020304" pitchFamily="18" charset="0"/>
                        </a:rPr>
                        <a:t> meegewerkt met terugvalcrisisplan. </a:t>
                      </a:r>
                      <a:endParaRPr lang="nl-NL" sz="8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527621527"/>
                  </a:ext>
                </a:extLst>
              </a:tr>
            </a:tbl>
          </a:graphicData>
        </a:graphic>
      </p:graphicFrame>
      <p:sp>
        <p:nvSpPr>
          <p:cNvPr id="8" name="Tijdelijke aanduiding voor dianummer 7">
            <a:extLst>
              <a:ext uri="{FF2B5EF4-FFF2-40B4-BE49-F238E27FC236}">
                <a16:creationId xmlns:a16="http://schemas.microsoft.com/office/drawing/2014/main" id="{2ADBCB4C-B9B6-45E5-3FA8-30FDC1046220}"/>
              </a:ext>
            </a:extLst>
          </p:cNvPr>
          <p:cNvSpPr>
            <a:spLocks noGrp="1"/>
          </p:cNvSpPr>
          <p:nvPr>
            <p:ph type="sldNum" sz="quarter" idx="12"/>
          </p:nvPr>
        </p:nvSpPr>
        <p:spPr/>
        <p:txBody>
          <a:bodyPr/>
          <a:lstStyle/>
          <a:p>
            <a:fld id="{2AEC867E-F275-450B-9A68-FAE22BE29777}" type="slidenum">
              <a:rPr lang="nl-BE" smtClean="0"/>
              <a:t>46</a:t>
            </a:fld>
            <a:endParaRPr lang="nl-BE"/>
          </a:p>
        </p:txBody>
      </p:sp>
      <p:pic>
        <p:nvPicPr>
          <p:cNvPr id="4" name="Audio 3">
            <a:hlinkClick r:id="" action="ppaction://media"/>
            <a:extLst>
              <a:ext uri="{FF2B5EF4-FFF2-40B4-BE49-F238E27FC236}">
                <a16:creationId xmlns:a16="http://schemas.microsoft.com/office/drawing/2014/main" id="{4A7557D8-B2AF-CFEC-383D-C410E4DFAADD}"/>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8676377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6233"/>
    </mc:Choice>
    <mc:Fallback xmlns="">
      <p:transition spd="slow" advTm="162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Zelfrapportage</a:t>
            </a:r>
          </a:p>
        </p:txBody>
      </p:sp>
      <p:sp>
        <p:nvSpPr>
          <p:cNvPr id="3" name="Tijdelijke aanduiding voor inhoud 2"/>
          <p:cNvSpPr>
            <a:spLocks noGrp="1"/>
          </p:cNvSpPr>
          <p:nvPr>
            <p:ph idx="1"/>
          </p:nvPr>
        </p:nvSpPr>
        <p:spPr>
          <a:xfrm>
            <a:off x="457200" y="1600200"/>
            <a:ext cx="8229600" cy="2847453"/>
          </a:xfrm>
        </p:spPr>
        <p:txBody>
          <a:bodyPr>
            <a:normAutofit fontScale="85000" lnSpcReduction="10000"/>
          </a:bodyPr>
          <a:lstStyle/>
          <a:p>
            <a:r>
              <a:rPr lang="nl-BE" dirty="0">
                <a:latin typeface="Calibri Light" panose="020F0302020204030204" pitchFamily="34" charset="0"/>
                <a:cs typeface="Calibri Light" panose="020F0302020204030204" pitchFamily="34" charset="0"/>
              </a:rPr>
              <a:t>DUNDRUM3 en 4 hebben een </a:t>
            </a:r>
            <a:r>
              <a:rPr lang="nl-BE" dirty="0" err="1">
                <a:latin typeface="Calibri Light" panose="020F0302020204030204" pitchFamily="34" charset="0"/>
                <a:cs typeface="Calibri Light" panose="020F0302020204030204" pitchFamily="34" charset="0"/>
              </a:rPr>
              <a:t>zelfinvulversie</a:t>
            </a:r>
            <a:endParaRPr lang="nl-BE" dirty="0">
              <a:latin typeface="Calibri Light" panose="020F0302020204030204" pitchFamily="34" charset="0"/>
              <a:cs typeface="Calibri Light" panose="020F0302020204030204" pitchFamily="34" charset="0"/>
            </a:endParaRPr>
          </a:p>
          <a:p>
            <a:pPr lvl="1"/>
            <a:r>
              <a:rPr lang="nl-BE" dirty="0">
                <a:latin typeface="Calibri Light" panose="020F0302020204030204" pitchFamily="34" charset="0"/>
                <a:cs typeface="Calibri Light" panose="020F0302020204030204" pitchFamily="34" charset="0"/>
              </a:rPr>
              <a:t>Korte antwoordmogelijkheden en eenvoudige taal</a:t>
            </a:r>
          </a:p>
          <a:p>
            <a:pPr lvl="1"/>
            <a:r>
              <a:rPr lang="nl-BE" dirty="0">
                <a:latin typeface="Calibri Light" panose="020F0302020204030204" pitchFamily="34" charset="0"/>
                <a:cs typeface="Calibri Light" panose="020F0302020204030204" pitchFamily="34" charset="0"/>
              </a:rPr>
              <a:t>Te moeilijk voor personen met een verstandelijke beperking</a:t>
            </a:r>
          </a:p>
          <a:p>
            <a:r>
              <a:rPr lang="nl-BE" dirty="0">
                <a:latin typeface="Calibri Light" panose="020F0302020204030204" pitchFamily="34" charset="0"/>
                <a:cs typeface="Calibri Light" panose="020F0302020204030204" pitchFamily="34" charset="0"/>
              </a:rPr>
              <a:t>Goede correlatie tussen scores personeel en patiënt</a:t>
            </a:r>
          </a:p>
          <a:p>
            <a:r>
              <a:rPr lang="nl-BE" dirty="0">
                <a:latin typeface="Calibri Light" panose="020F0302020204030204" pitchFamily="34" charset="0"/>
                <a:cs typeface="Calibri Light" panose="020F0302020204030204" pitchFamily="34" charset="0"/>
              </a:rPr>
              <a:t>Scores van patiënt alleen niet voorspellend voor transfert naar lager niveau</a:t>
            </a:r>
          </a:p>
        </p:txBody>
      </p:sp>
      <p:pic>
        <p:nvPicPr>
          <p:cNvPr id="4" name="Picture 125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55576" y="4365104"/>
            <a:ext cx="2282118" cy="2262983"/>
          </a:xfrm>
          <a:prstGeom prst="rect">
            <a:avLst/>
          </a:prstGeom>
          <a:noFill/>
        </p:spPr>
      </p:pic>
      <p:sp>
        <p:nvSpPr>
          <p:cNvPr id="5" name="Text Box 4"/>
          <p:cNvSpPr txBox="1">
            <a:spLocks noChangeArrowheads="1"/>
          </p:cNvSpPr>
          <p:nvPr/>
        </p:nvSpPr>
        <p:spPr bwMode="auto">
          <a:xfrm>
            <a:off x="3037694" y="4417996"/>
            <a:ext cx="1246274"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IE" dirty="0">
                <a:solidFill>
                  <a:prstClr val="black"/>
                </a:solidFill>
              </a:rPr>
              <a:t>r=0.566</a:t>
            </a:r>
          </a:p>
          <a:p>
            <a:pPr>
              <a:spcBef>
                <a:spcPct val="50000"/>
              </a:spcBef>
            </a:pPr>
            <a:r>
              <a:rPr lang="en-IE" dirty="0">
                <a:solidFill>
                  <a:prstClr val="black"/>
                </a:solidFill>
              </a:rPr>
              <a:t>P&lt;0.001</a:t>
            </a:r>
            <a:endParaRPr lang="en-GB" dirty="0">
              <a:solidFill>
                <a:prstClr val="black"/>
              </a:solidFill>
            </a:endParaRPr>
          </a:p>
        </p:txBody>
      </p:sp>
      <p:sp>
        <p:nvSpPr>
          <p:cNvPr id="18" name="Text Box 4"/>
          <p:cNvSpPr txBox="1">
            <a:spLocks noChangeArrowheads="1"/>
          </p:cNvSpPr>
          <p:nvPr/>
        </p:nvSpPr>
        <p:spPr bwMode="auto">
          <a:xfrm>
            <a:off x="7164288" y="4417996"/>
            <a:ext cx="467024" cy="30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IE" dirty="0">
                <a:solidFill>
                  <a:prstClr val="black"/>
                </a:solidFill>
              </a:rPr>
              <a:t>r=0.712</a:t>
            </a:r>
          </a:p>
          <a:p>
            <a:r>
              <a:rPr lang="en-IE" dirty="0">
                <a:solidFill>
                  <a:prstClr val="black"/>
                </a:solidFill>
              </a:rPr>
              <a:t>P&lt;0.001</a:t>
            </a:r>
            <a:endParaRPr lang="en-GB" dirty="0">
              <a:solidFill>
                <a:prstClr val="black"/>
              </a:solidFill>
            </a:endParaRPr>
          </a:p>
        </p:txBody>
      </p:sp>
      <p:grpSp>
        <p:nvGrpSpPr>
          <p:cNvPr id="23" name="Groep 22"/>
          <p:cNvGrpSpPr/>
          <p:nvPr/>
        </p:nvGrpSpPr>
        <p:grpSpPr>
          <a:xfrm>
            <a:off x="4910112" y="4447654"/>
            <a:ext cx="2182168" cy="2149698"/>
            <a:chOff x="4910112" y="4293096"/>
            <a:chExt cx="1883701" cy="2149698"/>
          </a:xfrm>
        </p:grpSpPr>
        <p:pic>
          <p:nvPicPr>
            <p:cNvPr id="17" name="Picture 125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910112" y="4293096"/>
              <a:ext cx="1883701" cy="2149698"/>
            </a:xfrm>
            <a:prstGeom prst="rect">
              <a:avLst/>
            </a:prstGeom>
            <a:noFill/>
          </p:spPr>
        </p:pic>
        <p:cxnSp>
          <p:nvCxnSpPr>
            <p:cNvPr id="19" name="Straight Connector 2"/>
            <p:cNvCxnSpPr/>
            <p:nvPr/>
          </p:nvCxnSpPr>
          <p:spPr>
            <a:xfrm flipV="1">
              <a:off x="5126242" y="4327298"/>
              <a:ext cx="1632984" cy="1867967"/>
            </a:xfrm>
            <a:prstGeom prst="line">
              <a:avLst/>
            </a:prstGeom>
          </p:spPr>
          <p:style>
            <a:lnRef idx="1">
              <a:schemeClr val="dk1"/>
            </a:lnRef>
            <a:fillRef idx="0">
              <a:schemeClr val="dk1"/>
            </a:fillRef>
            <a:effectRef idx="0">
              <a:schemeClr val="dk1"/>
            </a:effectRef>
            <a:fontRef idx="minor">
              <a:schemeClr val="tx1"/>
            </a:fontRef>
          </p:style>
        </p:cxnSp>
      </p:grpSp>
      <p:cxnSp>
        <p:nvCxnSpPr>
          <p:cNvPr id="25" name="Rechte verbindingslijn 24"/>
          <p:cNvCxnSpPr/>
          <p:nvPr/>
        </p:nvCxnSpPr>
        <p:spPr>
          <a:xfrm flipV="1">
            <a:off x="1043608" y="4447654"/>
            <a:ext cx="1944216" cy="19021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jdelijke aanduiding voor dianummer 5">
            <a:extLst>
              <a:ext uri="{FF2B5EF4-FFF2-40B4-BE49-F238E27FC236}">
                <a16:creationId xmlns:a16="http://schemas.microsoft.com/office/drawing/2014/main" id="{6D7C18F6-3D0F-6178-5467-EA8AC0C929CF}"/>
              </a:ext>
            </a:extLst>
          </p:cNvPr>
          <p:cNvSpPr>
            <a:spLocks noGrp="1"/>
          </p:cNvSpPr>
          <p:nvPr>
            <p:ph type="sldNum" sz="quarter" idx="12"/>
          </p:nvPr>
        </p:nvSpPr>
        <p:spPr/>
        <p:txBody>
          <a:bodyPr/>
          <a:lstStyle/>
          <a:p>
            <a:fld id="{2AEC867E-F275-450B-9A68-FAE22BE29777}" type="slidenum">
              <a:rPr lang="nl-BE" smtClean="0"/>
              <a:t>47</a:t>
            </a:fld>
            <a:endParaRPr lang="nl-BE"/>
          </a:p>
        </p:txBody>
      </p:sp>
      <p:pic>
        <p:nvPicPr>
          <p:cNvPr id="20" name="Audio 19">
            <a:hlinkClick r:id="" action="ppaction://media"/>
            <a:extLst>
              <a:ext uri="{FF2B5EF4-FFF2-40B4-BE49-F238E27FC236}">
                <a16:creationId xmlns:a16="http://schemas.microsoft.com/office/drawing/2014/main" id="{BE18B73D-1BBB-CE60-B2AE-77E59FFBC022}"/>
              </a:ext>
            </a:extLst>
          </p:cNvPr>
          <p:cNvPicPr>
            <a:picLocks noChangeAspect="1"/>
          </p:cNvPicPr>
          <p:nvPr>
            <a:audioFile r:link="rId3"/>
            <p:extLst>
              <p:ext uri="{DAA4B4D4-6D71-4841-9C94-3DE7FCFB9230}">
                <p14:media xmlns:p14="http://schemas.microsoft.com/office/powerpoint/2010/main" r:embed="rId2"/>
              </p:ext>
            </p:extLst>
          </p:nvPr>
        </p:nvPicPr>
        <p:blipFill>
          <a:blip r:embed="rId8"/>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293415242"/>
      </p:ext>
    </p:extLst>
  </p:cSld>
  <p:clrMapOvr>
    <a:masterClrMapping/>
  </p:clrMapOvr>
  <mc:AlternateContent xmlns:mc="http://schemas.openxmlformats.org/markup-compatibility/2006" xmlns:p14="http://schemas.microsoft.com/office/powerpoint/2010/main">
    <mc:Choice Requires="p14">
      <p:transition spd="slow" p14:dur="2000" advTm="83855"/>
    </mc:Choice>
    <mc:Fallback xmlns="">
      <p:transition spd="slow" advTm="838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20"/>
                </p:tgtEl>
              </p:cMediaNode>
            </p:audio>
          </p:childTnLst>
        </p:cTn>
      </p:par>
    </p:tnLst>
    <p:bldLst>
      <p:bldP spid="5" grpId="0"/>
      <p:bldP spid="1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594FA0-2563-4EDF-9C04-F647D52BECA1}"/>
              </a:ext>
            </a:extLst>
          </p:cNvPr>
          <p:cNvSpPr>
            <a:spLocks noGrp="1"/>
          </p:cNvSpPr>
          <p:nvPr>
            <p:ph type="title"/>
          </p:nvPr>
        </p:nvSpPr>
        <p:spPr>
          <a:xfrm>
            <a:off x="3724072" y="629266"/>
            <a:ext cx="4939868" cy="1676603"/>
          </a:xfrm>
        </p:spPr>
        <p:txBody>
          <a:bodyPr vert="horz" lIns="91440" tIns="45720" rIns="91440" bIns="45720" rtlCol="0" anchor="ctr">
            <a:normAutofit/>
          </a:bodyPr>
          <a:lstStyle/>
          <a:p>
            <a:r>
              <a:rPr lang="en-US" sz="4700" dirty="0" err="1">
                <a:latin typeface="Calibri Light" panose="020F0302020204030204" pitchFamily="34" charset="0"/>
                <a:cs typeface="Calibri Light" panose="020F0302020204030204" pitchFamily="34" charset="0"/>
              </a:rPr>
              <a:t>Waarom</a:t>
            </a:r>
            <a:r>
              <a:rPr lang="en-US" sz="4700" dirty="0">
                <a:latin typeface="Calibri Light" panose="020F0302020204030204" pitchFamily="34" charset="0"/>
                <a:cs typeface="Calibri Light" panose="020F0302020204030204" pitchFamily="34" charset="0"/>
              </a:rPr>
              <a:t> </a:t>
            </a:r>
            <a:r>
              <a:rPr lang="en-US" sz="4700" dirty="0" err="1">
                <a:latin typeface="Calibri Light" panose="020F0302020204030204" pitchFamily="34" charset="0"/>
                <a:cs typeface="Calibri Light" panose="020F0302020204030204" pitchFamily="34" charset="0"/>
              </a:rPr>
              <a:t>zelf</a:t>
            </a:r>
            <a:r>
              <a:rPr lang="en-US" sz="4700" dirty="0">
                <a:latin typeface="Calibri Light" panose="020F0302020204030204" pitchFamily="34" charset="0"/>
                <a:cs typeface="Calibri Light" panose="020F0302020204030204" pitchFamily="34" charset="0"/>
              </a:rPr>
              <a:t> rapportage?</a:t>
            </a:r>
          </a:p>
        </p:txBody>
      </p:sp>
      <p:sp>
        <p:nvSpPr>
          <p:cNvPr id="3" name="Tekstvak 2">
            <a:extLst>
              <a:ext uri="{FF2B5EF4-FFF2-40B4-BE49-F238E27FC236}">
                <a16:creationId xmlns:a16="http://schemas.microsoft.com/office/drawing/2014/main" id="{9FE3DF9D-80B9-B56A-FF3E-83F0B38391B0}"/>
              </a:ext>
            </a:extLst>
          </p:cNvPr>
          <p:cNvSpPr txBox="1"/>
          <p:nvPr/>
        </p:nvSpPr>
        <p:spPr>
          <a:xfrm>
            <a:off x="3724073" y="2438400"/>
            <a:ext cx="4939867" cy="3785419"/>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nl-BE" sz="2100" dirty="0">
                <a:latin typeface="Calibri Light" panose="020F0302020204030204" pitchFamily="34" charset="0"/>
                <a:cs typeface="Calibri Light" panose="020F0302020204030204" pitchFamily="34" charset="0"/>
              </a:rPr>
              <a:t>Inzicht in visie patiënt</a:t>
            </a:r>
          </a:p>
          <a:p>
            <a:pPr marL="285750" indent="-228600">
              <a:lnSpc>
                <a:spcPct val="90000"/>
              </a:lnSpc>
              <a:spcAft>
                <a:spcPts val="600"/>
              </a:spcAft>
              <a:buFont typeface="Arial" panose="020B0604020202020204" pitchFamily="34" charset="0"/>
              <a:buChar char="•"/>
            </a:pPr>
            <a:r>
              <a:rPr lang="nl-BE" sz="2100" dirty="0">
                <a:latin typeface="Calibri Light" panose="020F0302020204030204" pitchFamily="34" charset="0"/>
                <a:cs typeface="Calibri Light" panose="020F0302020204030204" pitchFamily="34" charset="0"/>
              </a:rPr>
              <a:t>Betrekken bij handeling</a:t>
            </a:r>
          </a:p>
          <a:p>
            <a:pPr marL="285750" indent="-228600">
              <a:lnSpc>
                <a:spcPct val="90000"/>
              </a:lnSpc>
              <a:spcAft>
                <a:spcPts val="600"/>
              </a:spcAft>
              <a:buFont typeface="Arial" panose="020B0604020202020204" pitchFamily="34" charset="0"/>
              <a:buChar char="•"/>
            </a:pPr>
            <a:r>
              <a:rPr lang="nl-BE" sz="2100" dirty="0">
                <a:latin typeface="Calibri Light" panose="020F0302020204030204" pitchFamily="34" charset="0"/>
                <a:cs typeface="Calibri Light" panose="020F0302020204030204" pitchFamily="34" charset="0"/>
              </a:rPr>
              <a:t>Past binnen herstelgerichte visie</a:t>
            </a:r>
          </a:p>
          <a:p>
            <a:pPr marL="285750" indent="-228600">
              <a:lnSpc>
                <a:spcPct val="90000"/>
              </a:lnSpc>
              <a:spcAft>
                <a:spcPts val="600"/>
              </a:spcAft>
              <a:buFont typeface="Arial" panose="020B0604020202020204" pitchFamily="34" charset="0"/>
              <a:buChar char="•"/>
            </a:pPr>
            <a:r>
              <a:rPr lang="nl-BE" sz="2100" dirty="0">
                <a:latin typeface="Calibri Light" panose="020F0302020204030204" pitchFamily="34" charset="0"/>
                <a:cs typeface="Calibri Light" panose="020F0302020204030204" pitchFamily="34" charset="0"/>
              </a:rPr>
              <a:t>Discrepanties zeggen iets over plaats op </a:t>
            </a:r>
            <a:r>
              <a:rPr lang="nl-BE" sz="2100" dirty="0" err="1">
                <a:latin typeface="Calibri Light" panose="020F0302020204030204" pitchFamily="34" charset="0"/>
                <a:cs typeface="Calibri Light" panose="020F0302020204030204" pitchFamily="34" charset="0"/>
              </a:rPr>
              <a:t>herstelpad</a:t>
            </a:r>
            <a:endParaRPr lang="nl-BE" sz="2100" dirty="0">
              <a:latin typeface="Calibri Light" panose="020F0302020204030204" pitchFamily="34" charset="0"/>
              <a:cs typeface="Calibri Light" panose="020F0302020204030204" pitchFamily="34" charset="0"/>
            </a:endParaRPr>
          </a:p>
          <a:p>
            <a:pPr marL="285750" indent="-228600">
              <a:lnSpc>
                <a:spcPct val="90000"/>
              </a:lnSpc>
              <a:spcAft>
                <a:spcPts val="600"/>
              </a:spcAft>
              <a:buFont typeface="Arial" panose="020B0604020202020204" pitchFamily="34" charset="0"/>
              <a:buChar char="•"/>
            </a:pPr>
            <a:endParaRPr lang="en-US" sz="2100" dirty="0"/>
          </a:p>
        </p:txBody>
      </p:sp>
      <p:pic>
        <p:nvPicPr>
          <p:cNvPr id="7170" name="Picture 2" descr="How are you feeling today? - Funny | Funny relatable memes, Funny memes,  Stupid funny memes">
            <a:extLst>
              <a:ext uri="{FF2B5EF4-FFF2-40B4-BE49-F238E27FC236}">
                <a16:creationId xmlns:a16="http://schemas.microsoft.com/office/drawing/2014/main" id="{B7E11CB1-FD07-40AE-92F9-701264AB8082}"/>
              </a:ext>
            </a:extLst>
          </p:cNvPr>
          <p:cNvPicPr>
            <a:picLocks noGrp="1" noChangeAspect="1" noChangeArrowheads="1"/>
          </p:cNvPicPr>
          <p:nvPr>
            <p:ph idx="1"/>
          </p:nvPr>
        </p:nvPicPr>
        <p:blipFill rotWithShape="1">
          <a:blip r:embed="rId6">
            <a:extLst>
              <a:ext uri="{28A0092B-C50C-407E-A947-70E740481C1C}">
                <a14:useLocalDpi xmlns:a14="http://schemas.microsoft.com/office/drawing/2010/main" val="0"/>
              </a:ext>
            </a:extLst>
          </a:blip>
          <a:srcRect l="9966" r="14086"/>
          <a:stretch/>
        </p:blipFill>
        <p:spPr bwMode="auto">
          <a:xfrm>
            <a:off x="20" y="10"/>
            <a:ext cx="3476673"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Tijdelijke aanduiding voor dianummer 3">
            <a:extLst>
              <a:ext uri="{FF2B5EF4-FFF2-40B4-BE49-F238E27FC236}">
                <a16:creationId xmlns:a16="http://schemas.microsoft.com/office/drawing/2014/main" id="{D9BCA76F-2C36-776D-8A31-5E14A3780A3E}"/>
              </a:ext>
            </a:extLst>
          </p:cNvPr>
          <p:cNvSpPr>
            <a:spLocks noGrp="1"/>
          </p:cNvSpPr>
          <p:nvPr>
            <p:ph type="sldNum" sz="quarter" idx="12"/>
          </p:nvPr>
        </p:nvSpPr>
        <p:spPr/>
        <p:txBody>
          <a:bodyPr/>
          <a:lstStyle/>
          <a:p>
            <a:fld id="{2AEC867E-F275-450B-9A68-FAE22BE29777}" type="slidenum">
              <a:rPr lang="nl-BE" smtClean="0"/>
              <a:t>48</a:t>
            </a:fld>
            <a:endParaRPr lang="nl-BE"/>
          </a:p>
        </p:txBody>
      </p:sp>
      <p:pic>
        <p:nvPicPr>
          <p:cNvPr id="22" name="Audio 21">
            <a:hlinkClick r:id="" action="ppaction://media"/>
            <a:extLst>
              <a:ext uri="{FF2B5EF4-FFF2-40B4-BE49-F238E27FC236}">
                <a16:creationId xmlns:a16="http://schemas.microsoft.com/office/drawing/2014/main" id="{44A3B2D6-28A3-B8FB-A0F5-04F78D96C014}"/>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120466489"/>
      </p:ext>
    </p:extLst>
  </p:cSld>
  <p:clrMapOvr>
    <a:masterClrMapping/>
  </p:clrMapOvr>
  <mc:AlternateContent xmlns:mc="http://schemas.openxmlformats.org/markup-compatibility/2006" xmlns:p14="http://schemas.microsoft.com/office/powerpoint/2010/main">
    <mc:Choice Requires="p14">
      <p:transition spd="slow" p14:dur="2000" advTm="35310"/>
    </mc:Choice>
    <mc:Fallback xmlns="">
      <p:transition spd="slow" advTm="35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cap="small" dirty="0">
                <a:latin typeface="Calibri Light" panose="020F0302020204030204" pitchFamily="34" charset="0"/>
                <a:ea typeface="Open Sans" panose="020B0606030504020204" pitchFamily="34" charset="0"/>
                <a:cs typeface="Calibri Light" panose="020F0302020204030204" pitchFamily="34" charset="0"/>
              </a:rPr>
              <a:t>contact</a:t>
            </a:r>
          </a:p>
        </p:txBody>
      </p:sp>
      <p:sp>
        <p:nvSpPr>
          <p:cNvPr id="3" name="Tijdelijke aanduiding voor inhoud 2"/>
          <p:cNvSpPr>
            <a:spLocks noGrp="1"/>
          </p:cNvSpPr>
          <p:nvPr>
            <p:ph idx="1"/>
          </p:nvPr>
        </p:nvSpPr>
        <p:spPr>
          <a:xfrm>
            <a:off x="2966357" y="2924944"/>
            <a:ext cx="6862227" cy="1524531"/>
          </a:xfrm>
        </p:spPr>
        <p:txBody>
          <a:bodyPr>
            <a:normAutofit/>
          </a:bodyPr>
          <a:lstStyle/>
          <a:p>
            <a:pPr marL="0" indent="0">
              <a:spcBef>
                <a:spcPts val="0"/>
              </a:spcBef>
              <a:buClr>
                <a:schemeClr val="bg1">
                  <a:lumMod val="65000"/>
                </a:schemeClr>
              </a:buClr>
              <a:buNone/>
            </a:pPr>
            <a:r>
              <a:rPr lang="nl-BE" sz="2200" dirty="0">
                <a:latin typeface="Calibri Light" panose="020F0302020204030204" pitchFamily="34" charset="0"/>
                <a:cs typeface="Calibri Light" panose="020F0302020204030204" pitchFamily="34" charset="0"/>
              </a:rPr>
              <a:t>OPZC </a:t>
            </a:r>
            <a:r>
              <a:rPr lang="nl-BE" sz="2200" dirty="0" err="1">
                <a:latin typeface="Calibri Light" panose="020F0302020204030204" pitchFamily="34" charset="0"/>
                <a:cs typeface="Calibri Light" panose="020F0302020204030204" pitchFamily="34" charset="0"/>
              </a:rPr>
              <a:t>Rekem</a:t>
            </a:r>
            <a:endParaRPr lang="nl-BE" sz="2200" dirty="0">
              <a:latin typeface="Calibri Light" panose="020F0302020204030204" pitchFamily="34" charset="0"/>
              <a:cs typeface="Calibri Light" panose="020F0302020204030204" pitchFamily="34" charset="0"/>
            </a:endParaRPr>
          </a:p>
          <a:p>
            <a:pPr marL="0" indent="0">
              <a:spcBef>
                <a:spcPts val="0"/>
              </a:spcBef>
              <a:buClr>
                <a:schemeClr val="bg1">
                  <a:lumMod val="65000"/>
                </a:schemeClr>
              </a:buClr>
              <a:buNone/>
            </a:pPr>
            <a:r>
              <a:rPr lang="nl-BE" sz="2200" dirty="0">
                <a:latin typeface="Calibri Light" panose="020F0302020204030204" pitchFamily="34" charset="0"/>
                <a:cs typeface="Calibri Light" panose="020F0302020204030204" pitchFamily="34" charset="0"/>
              </a:rPr>
              <a:t>Daalbroekstraat 106 | </a:t>
            </a:r>
            <a:r>
              <a:rPr lang="nl-BE" sz="2200" dirty="0" err="1">
                <a:latin typeface="Calibri Light" panose="020F0302020204030204" pitchFamily="34" charset="0"/>
                <a:cs typeface="Calibri Light" panose="020F0302020204030204" pitchFamily="34" charset="0"/>
              </a:rPr>
              <a:t>Rekem</a:t>
            </a:r>
            <a:endParaRPr lang="nl-BE" sz="2200" dirty="0">
              <a:latin typeface="Calibri Light" panose="020F0302020204030204" pitchFamily="34" charset="0"/>
              <a:cs typeface="Calibri Light" panose="020F0302020204030204" pitchFamily="34" charset="0"/>
            </a:endParaRPr>
          </a:p>
        </p:txBody>
      </p:sp>
      <p:pic>
        <p:nvPicPr>
          <p:cNvPr id="7" name="Afbeelding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47752" y="4781603"/>
            <a:ext cx="288000" cy="288000"/>
          </a:xfrm>
          <a:prstGeom prst="rect">
            <a:avLst/>
          </a:prstGeom>
        </p:spPr>
      </p:pic>
      <p:pic>
        <p:nvPicPr>
          <p:cNvPr id="8" name="Afbeelding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9752" y="3870027"/>
            <a:ext cx="504000" cy="504000"/>
          </a:xfrm>
          <a:prstGeom prst="rect">
            <a:avLst/>
          </a:prstGeom>
        </p:spPr>
      </p:pic>
      <p:sp>
        <p:nvSpPr>
          <p:cNvPr id="10" name="Tijdelijke aanduiding voor inhoud 2"/>
          <p:cNvSpPr txBox="1">
            <a:spLocks/>
          </p:cNvSpPr>
          <p:nvPr/>
        </p:nvSpPr>
        <p:spPr>
          <a:xfrm>
            <a:off x="2966357" y="3861048"/>
            <a:ext cx="6646203" cy="7969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40000"/>
              </a:lnSpc>
              <a:buClr>
                <a:schemeClr val="bg1">
                  <a:lumMod val="65000"/>
                </a:schemeClr>
              </a:buClr>
              <a:buFont typeface="Arial" panose="020B0604020202020204" pitchFamily="34" charset="0"/>
              <a:buNone/>
            </a:pPr>
            <a:r>
              <a:rPr lang="nl-BE" sz="2200" dirty="0">
                <a:latin typeface="Calibri Light" panose="020F0302020204030204" pitchFamily="34" charset="0"/>
                <a:cs typeface="Calibri Light" panose="020F0302020204030204" pitchFamily="34" charset="0"/>
              </a:rPr>
              <a:t>+32 (0)89 22 23 33</a:t>
            </a:r>
          </a:p>
          <a:p>
            <a:pPr marL="0" indent="0">
              <a:lnSpc>
                <a:spcPct val="140000"/>
              </a:lnSpc>
              <a:buClr>
                <a:schemeClr val="bg1">
                  <a:lumMod val="65000"/>
                </a:schemeClr>
              </a:buClr>
              <a:buFont typeface="Arial" panose="020B0604020202020204" pitchFamily="34" charset="0"/>
              <a:buNone/>
            </a:pPr>
            <a:endParaRPr lang="nl-BE" sz="2200" dirty="0">
              <a:latin typeface="Calibri Light" panose="020F0302020204030204" pitchFamily="34" charset="0"/>
              <a:cs typeface="Calibri Light" panose="020F0302020204030204" pitchFamily="34" charset="0"/>
            </a:endParaRPr>
          </a:p>
        </p:txBody>
      </p:sp>
      <p:sp>
        <p:nvSpPr>
          <p:cNvPr id="12" name="Tijdelijke aanduiding voor inhoud 2"/>
          <p:cNvSpPr txBox="1">
            <a:spLocks/>
          </p:cNvSpPr>
          <p:nvPr/>
        </p:nvSpPr>
        <p:spPr>
          <a:xfrm>
            <a:off x="2966357" y="4581128"/>
            <a:ext cx="6624736" cy="7969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40000"/>
              </a:lnSpc>
              <a:buClr>
                <a:schemeClr val="bg1">
                  <a:lumMod val="65000"/>
                </a:schemeClr>
              </a:buClr>
              <a:buFont typeface="Arial" panose="020B0604020202020204" pitchFamily="34" charset="0"/>
              <a:buNone/>
            </a:pPr>
            <a:r>
              <a:rPr lang="nl-BE" sz="2200" dirty="0">
                <a:latin typeface="Calibri Light" panose="020F0302020204030204" pitchFamily="34" charset="0"/>
                <a:cs typeface="Calibri Light" panose="020F0302020204030204" pitchFamily="34" charset="0"/>
              </a:rPr>
              <a:t>kefor@opzcrekem.be</a:t>
            </a:r>
          </a:p>
          <a:p>
            <a:pPr marL="0" indent="0">
              <a:lnSpc>
                <a:spcPct val="140000"/>
              </a:lnSpc>
              <a:buClr>
                <a:schemeClr val="bg1">
                  <a:lumMod val="65000"/>
                </a:schemeClr>
              </a:buClr>
              <a:buFont typeface="Arial" panose="020B0604020202020204" pitchFamily="34" charset="0"/>
              <a:buNone/>
            </a:pPr>
            <a:endParaRPr lang="nl-BE" sz="2200" dirty="0">
              <a:latin typeface="Calibri Light" panose="020F0302020204030204" pitchFamily="34" charset="0"/>
              <a:cs typeface="Calibri Light" panose="020F0302020204030204" pitchFamily="34" charset="0"/>
            </a:endParaRPr>
          </a:p>
        </p:txBody>
      </p:sp>
      <p:pic>
        <p:nvPicPr>
          <p:cNvPr id="17" name="Afbeelding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76088" y="3045379"/>
            <a:ext cx="432000" cy="432000"/>
          </a:xfrm>
          <a:prstGeom prst="rect">
            <a:avLst/>
          </a:prstGeom>
        </p:spPr>
      </p:pic>
      <p:sp>
        <p:nvSpPr>
          <p:cNvPr id="18" name="Tijdelijke aanduiding voor inhoud 2"/>
          <p:cNvSpPr txBox="1">
            <a:spLocks/>
          </p:cNvSpPr>
          <p:nvPr/>
        </p:nvSpPr>
        <p:spPr>
          <a:xfrm>
            <a:off x="0" y="1472421"/>
            <a:ext cx="9143999" cy="15245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40000"/>
              </a:lnSpc>
              <a:spcBef>
                <a:spcPts val="0"/>
              </a:spcBef>
              <a:buClr>
                <a:schemeClr val="bg1">
                  <a:lumMod val="65000"/>
                </a:schemeClr>
              </a:buClr>
              <a:buFont typeface="Arial" panose="020B0604020202020204" pitchFamily="34" charset="0"/>
              <a:buNone/>
            </a:pPr>
            <a:r>
              <a:rPr lang="nl-BE" sz="2500" dirty="0" err="1">
                <a:solidFill>
                  <a:schemeClr val="accent2"/>
                </a:solidFill>
                <a:latin typeface="Calibri Light" panose="020F0302020204030204" pitchFamily="34" charset="0"/>
                <a:cs typeface="Calibri Light" panose="020F0302020204030204" pitchFamily="34" charset="0"/>
              </a:rPr>
              <a:t>KE</a:t>
            </a:r>
            <a:r>
              <a:rPr lang="nl-BE" sz="2500" dirty="0" err="1">
                <a:latin typeface="Calibri Light" panose="020F0302020204030204" pitchFamily="34" charset="0"/>
                <a:cs typeface="Calibri Light" panose="020F0302020204030204" pitchFamily="34" charset="0"/>
              </a:rPr>
              <a:t>nniscentrum</a:t>
            </a:r>
            <a:r>
              <a:rPr lang="nl-BE" sz="2500" dirty="0">
                <a:latin typeface="Calibri Light" panose="020F0302020204030204" pitchFamily="34" charset="0"/>
                <a:cs typeface="Calibri Light" panose="020F0302020204030204" pitchFamily="34" charset="0"/>
              </a:rPr>
              <a:t> </a:t>
            </a:r>
            <a:r>
              <a:rPr lang="nl-BE" sz="2500" dirty="0" err="1">
                <a:solidFill>
                  <a:schemeClr val="accent2"/>
                </a:solidFill>
                <a:latin typeface="Calibri Light" panose="020F0302020204030204" pitchFamily="34" charset="0"/>
                <a:cs typeface="Calibri Light" panose="020F0302020204030204" pitchFamily="34" charset="0"/>
              </a:rPr>
              <a:t>FOR</a:t>
            </a:r>
            <a:r>
              <a:rPr lang="nl-BE" sz="2500" dirty="0" err="1">
                <a:latin typeface="Calibri Light" panose="020F0302020204030204" pitchFamily="34" charset="0"/>
                <a:cs typeface="Calibri Light" panose="020F0302020204030204" pitchFamily="34" charset="0"/>
              </a:rPr>
              <a:t>ensisch</a:t>
            </a:r>
            <a:r>
              <a:rPr lang="nl-BE" sz="2500" dirty="0">
                <a:latin typeface="Calibri Light" panose="020F0302020204030204" pitchFamily="34" charset="0"/>
                <a:cs typeface="Calibri Light" panose="020F0302020204030204" pitchFamily="34" charset="0"/>
              </a:rPr>
              <a:t> Psychiatrische Zorg</a:t>
            </a:r>
          </a:p>
        </p:txBody>
      </p:sp>
      <p:sp>
        <p:nvSpPr>
          <p:cNvPr id="4" name="Tijdelijke aanduiding voor dianummer 3">
            <a:extLst>
              <a:ext uri="{FF2B5EF4-FFF2-40B4-BE49-F238E27FC236}">
                <a16:creationId xmlns:a16="http://schemas.microsoft.com/office/drawing/2014/main" id="{57993250-F7F7-8F8C-0E83-B3CF55CCEC90}"/>
              </a:ext>
            </a:extLst>
          </p:cNvPr>
          <p:cNvSpPr>
            <a:spLocks noGrp="1"/>
          </p:cNvSpPr>
          <p:nvPr>
            <p:ph type="sldNum" sz="quarter" idx="12"/>
          </p:nvPr>
        </p:nvSpPr>
        <p:spPr/>
        <p:txBody>
          <a:bodyPr/>
          <a:lstStyle/>
          <a:p>
            <a:fld id="{2AEC867E-F275-450B-9A68-FAE22BE29777}" type="slidenum">
              <a:rPr lang="nl-BE" smtClean="0"/>
              <a:t>49</a:t>
            </a:fld>
            <a:endParaRPr lang="nl-BE"/>
          </a:p>
        </p:txBody>
      </p:sp>
      <p:pic>
        <p:nvPicPr>
          <p:cNvPr id="21" name="Audio 20">
            <a:hlinkClick r:id="" action="ppaction://media"/>
            <a:extLst>
              <a:ext uri="{FF2B5EF4-FFF2-40B4-BE49-F238E27FC236}">
                <a16:creationId xmlns:a16="http://schemas.microsoft.com/office/drawing/2014/main" id="{3B79E80D-C496-DF24-03FA-42D2F176F85F}"/>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765716933"/>
      </p:ext>
    </p:extLst>
  </p:cSld>
  <p:clrMapOvr>
    <a:masterClrMapping/>
  </p:clrMapOvr>
  <mc:AlternateContent xmlns:mc="http://schemas.openxmlformats.org/markup-compatibility/2006" xmlns:p14="http://schemas.microsoft.com/office/powerpoint/2010/main">
    <mc:Choice Requires="p14">
      <p:transition spd="slow" p14:dur="2000" advTm="30626"/>
    </mc:Choice>
    <mc:Fallback xmlns="">
      <p:transition spd="slow" advTm="30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2CD95B-E75E-BDCC-3011-C8D255A9FB25}"/>
              </a:ext>
            </a:extLst>
          </p:cNvPr>
          <p:cNvSpPr>
            <a:spLocks noGrp="1"/>
          </p:cNvSpPr>
          <p:nvPr>
            <p:ph type="title"/>
          </p:nvPr>
        </p:nvSpPr>
        <p:spPr/>
        <p:txBody>
          <a:bodyPr/>
          <a:lstStyle/>
          <a:p>
            <a:r>
              <a:rPr lang="en-US" dirty="0">
                <a:latin typeface="Calibri Light" panose="020F0302020204030204" pitchFamily="34" charset="0"/>
                <a:cs typeface="Calibri Light" panose="020F0302020204030204" pitchFamily="34" charset="0"/>
              </a:rPr>
              <a:t>Partners: </a:t>
            </a:r>
            <a:r>
              <a:rPr lang="en-US" dirty="0" err="1">
                <a:latin typeface="Calibri Light" panose="020F0302020204030204" pitchFamily="34" charset="0"/>
                <a:cs typeface="Calibri Light" panose="020F0302020204030204" pitchFamily="34" charset="0"/>
              </a:rPr>
              <a:t>KeFOR</a:t>
            </a:r>
            <a:endParaRPr lang="en-US" dirty="0">
              <a:latin typeface="Calibri Light" panose="020F0302020204030204" pitchFamily="34" charset="0"/>
              <a:cs typeface="Calibri Light" panose="020F0302020204030204" pitchFamily="34" charset="0"/>
            </a:endParaRPr>
          </a:p>
        </p:txBody>
      </p:sp>
      <p:sp>
        <p:nvSpPr>
          <p:cNvPr id="4" name="Tijdelijke aanduiding voor dianummer 3">
            <a:extLst>
              <a:ext uri="{FF2B5EF4-FFF2-40B4-BE49-F238E27FC236}">
                <a16:creationId xmlns:a16="http://schemas.microsoft.com/office/drawing/2014/main" id="{B85609C1-15B4-2325-0149-DD05BDDAA75B}"/>
              </a:ext>
            </a:extLst>
          </p:cNvPr>
          <p:cNvSpPr>
            <a:spLocks noGrp="1"/>
          </p:cNvSpPr>
          <p:nvPr>
            <p:ph type="sldNum" sz="quarter" idx="12"/>
          </p:nvPr>
        </p:nvSpPr>
        <p:spPr/>
        <p:txBody>
          <a:bodyPr/>
          <a:lstStyle/>
          <a:p>
            <a:fld id="{2AEC867E-F275-450B-9A68-FAE22BE29777}" type="slidenum">
              <a:rPr lang="nl-BE" smtClean="0"/>
              <a:t>5</a:t>
            </a:fld>
            <a:endParaRPr lang="nl-BE"/>
          </a:p>
        </p:txBody>
      </p:sp>
      <p:pic>
        <p:nvPicPr>
          <p:cNvPr id="7" name="Afbeelding 6" descr="Afbeelding met persoon, kleding, buitenshuis, boom&#10;&#10;Automatisch gegenereerde beschrijving">
            <a:extLst>
              <a:ext uri="{FF2B5EF4-FFF2-40B4-BE49-F238E27FC236}">
                <a16:creationId xmlns:a16="http://schemas.microsoft.com/office/drawing/2014/main" id="{80559F65-C479-FF7A-9F8D-C51C84D880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95536" y="2132856"/>
            <a:ext cx="4463988" cy="2975992"/>
          </a:xfrm>
          <a:prstGeom prst="rect">
            <a:avLst/>
          </a:prstGeom>
        </p:spPr>
      </p:pic>
      <p:sp>
        <p:nvSpPr>
          <p:cNvPr id="8" name="Tijdelijke aanduiding voor inhoud 2">
            <a:extLst>
              <a:ext uri="{FF2B5EF4-FFF2-40B4-BE49-F238E27FC236}">
                <a16:creationId xmlns:a16="http://schemas.microsoft.com/office/drawing/2014/main" id="{6AA5C889-F613-CA03-2D77-65F14709C55F}"/>
              </a:ext>
            </a:extLst>
          </p:cNvPr>
          <p:cNvSpPr>
            <a:spLocks noGrp="1"/>
          </p:cNvSpPr>
          <p:nvPr/>
        </p:nvSpPr>
        <p:spPr>
          <a:xfrm>
            <a:off x="5148064" y="1988840"/>
            <a:ext cx="3822189" cy="3742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sz="1600" dirty="0">
                <a:latin typeface="Calibri Light" panose="020F0302020204030204" pitchFamily="34" charset="0"/>
                <a:cs typeface="Calibri Light" panose="020F0302020204030204" pitchFamily="34" charset="0"/>
              </a:rPr>
              <a:t>Inge Jeandarme – projectcoördinator </a:t>
            </a:r>
          </a:p>
          <a:p>
            <a:pPr lvl="1"/>
            <a:r>
              <a:rPr lang="nl-BE" sz="1600" dirty="0">
                <a:latin typeface="Calibri Light" panose="020F0302020204030204" pitchFamily="34" charset="0"/>
                <a:cs typeface="Calibri Light" panose="020F0302020204030204" pitchFamily="34" charset="0"/>
              </a:rPr>
              <a:t>Hoofdgeneesheer FPC Antwerpen</a:t>
            </a:r>
          </a:p>
          <a:p>
            <a:pPr lvl="1"/>
            <a:r>
              <a:rPr lang="nl-BE" sz="1600" dirty="0">
                <a:latin typeface="Calibri Light" panose="020F0302020204030204" pitchFamily="34" charset="0"/>
                <a:cs typeface="Calibri Light" panose="020F0302020204030204" pitchFamily="34" charset="0"/>
              </a:rPr>
              <a:t>Psychiater </a:t>
            </a:r>
            <a:r>
              <a:rPr lang="nl-BE" sz="1600" dirty="0" err="1">
                <a:latin typeface="Calibri Light" panose="020F0302020204030204" pitchFamily="34" charset="0"/>
                <a:cs typeface="Calibri Light" panose="020F0302020204030204" pitchFamily="34" charset="0"/>
              </a:rPr>
              <a:t>Asster</a:t>
            </a:r>
            <a:r>
              <a:rPr lang="nl-BE" sz="1600" dirty="0">
                <a:latin typeface="Calibri Light" panose="020F0302020204030204" pitchFamily="34" charset="0"/>
                <a:cs typeface="Calibri Light" panose="020F0302020204030204" pitchFamily="34" charset="0"/>
              </a:rPr>
              <a:t> (Libra 3)</a:t>
            </a:r>
          </a:p>
          <a:p>
            <a:pPr lvl="1"/>
            <a:r>
              <a:rPr lang="nl-NL" sz="1600" dirty="0" err="1">
                <a:latin typeface="Calibri Light" panose="020F0302020204030204" pitchFamily="34" charset="0"/>
                <a:cs typeface="Calibri Light" panose="020F0302020204030204" pitchFamily="34" charset="0"/>
              </a:rPr>
              <a:t>Associate</a:t>
            </a:r>
            <a:r>
              <a:rPr lang="nl-NL" sz="1600" dirty="0">
                <a:latin typeface="Calibri Light" panose="020F0302020204030204" pitchFamily="34" charset="0"/>
                <a:cs typeface="Calibri Light" panose="020F0302020204030204" pitchFamily="34" charset="0"/>
              </a:rPr>
              <a:t> professor </a:t>
            </a:r>
            <a:r>
              <a:rPr lang="nl-NL" sz="1600" dirty="0" err="1">
                <a:latin typeface="Calibri Light" panose="020F0302020204030204" pitchFamily="34" charset="0"/>
                <a:cs typeface="Calibri Light" panose="020F0302020204030204" pitchFamily="34" charset="0"/>
              </a:rPr>
              <a:t>KuLeuven</a:t>
            </a:r>
            <a:endParaRPr lang="nl-BE" sz="1600" dirty="0">
              <a:latin typeface="Calibri Light" panose="020F0302020204030204" pitchFamily="34" charset="0"/>
              <a:cs typeface="Calibri Light" panose="020F0302020204030204" pitchFamily="34" charset="0"/>
            </a:endParaRPr>
          </a:p>
          <a:p>
            <a:pPr lvl="1"/>
            <a:r>
              <a:rPr lang="nl-BE" sz="1600" dirty="0">
                <a:latin typeface="Calibri Light" panose="020F0302020204030204" pitchFamily="34" charset="0"/>
                <a:cs typeface="Calibri Light" panose="020F0302020204030204" pitchFamily="34" charset="0"/>
              </a:rPr>
              <a:t>1/5 </a:t>
            </a:r>
            <a:r>
              <a:rPr lang="nl-BE" sz="1600" dirty="0" err="1">
                <a:latin typeface="Calibri Light" panose="020F0302020204030204" pitchFamily="34" charset="0"/>
                <a:cs typeface="Calibri Light" panose="020F0302020204030204" pitchFamily="34" charset="0"/>
              </a:rPr>
              <a:t>KeFor</a:t>
            </a:r>
            <a:endParaRPr lang="nl-BE" sz="1600" dirty="0">
              <a:latin typeface="Calibri Light" panose="020F0302020204030204" pitchFamily="34" charset="0"/>
              <a:cs typeface="Calibri Light" panose="020F0302020204030204" pitchFamily="34" charset="0"/>
            </a:endParaRPr>
          </a:p>
          <a:p>
            <a:r>
              <a:rPr lang="nl-BE" sz="1600" dirty="0">
                <a:latin typeface="Calibri Light" panose="020F0302020204030204" pitchFamily="34" charset="0"/>
                <a:cs typeface="Calibri Light" panose="020F0302020204030204" pitchFamily="34" charset="0"/>
              </a:rPr>
              <a:t>Petra Habets – onderzoeker </a:t>
            </a:r>
          </a:p>
          <a:p>
            <a:pPr lvl="1"/>
            <a:r>
              <a:rPr lang="nl-BE" sz="1600" dirty="0">
                <a:latin typeface="Calibri Light" panose="020F0302020204030204" pitchFamily="34" charset="0"/>
                <a:cs typeface="Calibri Light" panose="020F0302020204030204" pitchFamily="34" charset="0"/>
              </a:rPr>
              <a:t>4/5 </a:t>
            </a:r>
            <a:r>
              <a:rPr lang="nl-BE" sz="1600" dirty="0" err="1">
                <a:latin typeface="Calibri Light" panose="020F0302020204030204" pitchFamily="34" charset="0"/>
                <a:cs typeface="Calibri Light" panose="020F0302020204030204" pitchFamily="34" charset="0"/>
              </a:rPr>
              <a:t>assistant</a:t>
            </a:r>
            <a:r>
              <a:rPr lang="nl-BE" sz="1600" dirty="0">
                <a:latin typeface="Calibri Light" panose="020F0302020204030204" pitchFamily="34" charset="0"/>
                <a:cs typeface="Calibri Light" panose="020F0302020204030204" pitchFamily="34" charset="0"/>
              </a:rPr>
              <a:t> professor Tilburg Universiteit</a:t>
            </a:r>
          </a:p>
          <a:p>
            <a:pPr lvl="1"/>
            <a:r>
              <a:rPr lang="nl-BE" sz="1600" dirty="0">
                <a:latin typeface="Calibri Light" panose="020F0302020204030204" pitchFamily="34" charset="0"/>
                <a:cs typeface="Calibri Light" panose="020F0302020204030204" pitchFamily="34" charset="0"/>
              </a:rPr>
              <a:t>1/5 </a:t>
            </a:r>
            <a:r>
              <a:rPr lang="nl-BE" sz="1600" dirty="0" err="1">
                <a:latin typeface="Calibri Light" panose="020F0302020204030204" pitchFamily="34" charset="0"/>
                <a:cs typeface="Calibri Light" panose="020F0302020204030204" pitchFamily="34" charset="0"/>
              </a:rPr>
              <a:t>KeFor</a:t>
            </a:r>
            <a:endParaRPr lang="nl-BE" sz="1600" dirty="0">
              <a:latin typeface="Calibri Light" panose="020F0302020204030204" pitchFamily="34" charset="0"/>
              <a:cs typeface="Calibri Light" panose="020F0302020204030204" pitchFamily="34" charset="0"/>
            </a:endParaRPr>
          </a:p>
          <a:p>
            <a:r>
              <a:rPr lang="nl-BE" sz="1600" dirty="0">
                <a:latin typeface="Calibri Light" panose="020F0302020204030204" pitchFamily="34" charset="0"/>
                <a:cs typeface="Calibri Light" panose="020F0302020204030204" pitchFamily="34" charset="0"/>
              </a:rPr>
              <a:t>Claudia Pouls – onderzoeker </a:t>
            </a:r>
          </a:p>
          <a:p>
            <a:pPr lvl="1"/>
            <a:r>
              <a:rPr lang="nl-BE" sz="1600" dirty="0">
                <a:latin typeface="Calibri Light" panose="020F0302020204030204" pitchFamily="34" charset="0"/>
                <a:cs typeface="Calibri Light" panose="020F0302020204030204" pitchFamily="34" charset="0"/>
              </a:rPr>
              <a:t>1/2 criminologe forensisch cluster OPZC </a:t>
            </a:r>
            <a:r>
              <a:rPr lang="nl-BE" sz="1600" dirty="0" err="1">
                <a:latin typeface="Calibri Light" panose="020F0302020204030204" pitchFamily="34" charset="0"/>
                <a:cs typeface="Calibri Light" panose="020F0302020204030204" pitchFamily="34" charset="0"/>
              </a:rPr>
              <a:t>Rekem</a:t>
            </a:r>
            <a:endParaRPr lang="nl-BE" sz="1600" dirty="0">
              <a:latin typeface="Calibri Light" panose="020F0302020204030204" pitchFamily="34" charset="0"/>
              <a:cs typeface="Calibri Light" panose="020F0302020204030204" pitchFamily="34" charset="0"/>
            </a:endParaRPr>
          </a:p>
          <a:p>
            <a:pPr lvl="1"/>
            <a:r>
              <a:rPr lang="nl-BE" sz="1600" dirty="0">
                <a:latin typeface="Calibri Light" panose="020F0302020204030204" pitchFamily="34" charset="0"/>
                <a:cs typeface="Calibri Light" panose="020F0302020204030204" pitchFamily="34" charset="0"/>
              </a:rPr>
              <a:t>1/2 </a:t>
            </a:r>
            <a:r>
              <a:rPr lang="nl-BE" sz="1600" dirty="0" err="1">
                <a:latin typeface="Calibri Light" panose="020F0302020204030204" pitchFamily="34" charset="0"/>
                <a:cs typeface="Calibri Light" panose="020F0302020204030204" pitchFamily="34" charset="0"/>
              </a:rPr>
              <a:t>KeFor</a:t>
            </a:r>
            <a:endParaRPr lang="nl-BE" sz="1600" dirty="0">
              <a:latin typeface="Calibri Light" panose="020F0302020204030204" pitchFamily="34" charset="0"/>
              <a:cs typeface="Calibri Light" panose="020F0302020204030204" pitchFamily="34" charset="0"/>
            </a:endParaRPr>
          </a:p>
        </p:txBody>
      </p:sp>
      <p:sp>
        <p:nvSpPr>
          <p:cNvPr id="9" name="Tekstvak 8">
            <a:extLst>
              <a:ext uri="{FF2B5EF4-FFF2-40B4-BE49-F238E27FC236}">
                <a16:creationId xmlns:a16="http://schemas.microsoft.com/office/drawing/2014/main" id="{55BD7E96-0E4B-4D42-901F-5D4C3B04DD54}"/>
              </a:ext>
            </a:extLst>
          </p:cNvPr>
          <p:cNvSpPr txBox="1"/>
          <p:nvPr/>
        </p:nvSpPr>
        <p:spPr>
          <a:xfrm>
            <a:off x="1619672" y="5136497"/>
            <a:ext cx="4572000" cy="444096"/>
          </a:xfrm>
          <a:prstGeom prst="rect">
            <a:avLst/>
          </a:prstGeom>
          <a:noFill/>
        </p:spPr>
        <p:txBody>
          <a:bodyPr wrap="square">
            <a:spAutoFit/>
          </a:bodyPr>
          <a:lstStyle/>
          <a:p>
            <a:pPr marL="0" indent="0">
              <a:lnSpc>
                <a:spcPct val="140000"/>
              </a:lnSpc>
              <a:buClr>
                <a:schemeClr val="bg1">
                  <a:lumMod val="65000"/>
                </a:schemeClr>
              </a:buClr>
              <a:buFont typeface="Arial" panose="020B0604020202020204" pitchFamily="34" charset="0"/>
              <a:buNone/>
            </a:pPr>
            <a:r>
              <a:rPr lang="nl-BE" sz="1800" dirty="0">
                <a:latin typeface="Calibri Light" panose="020F0302020204030204" pitchFamily="34" charset="0"/>
                <a:cs typeface="Calibri Light" panose="020F0302020204030204" pitchFamily="34" charset="0"/>
              </a:rPr>
              <a:t>kefor@opzcrekem.be</a:t>
            </a:r>
          </a:p>
        </p:txBody>
      </p:sp>
      <p:pic>
        <p:nvPicPr>
          <p:cNvPr id="5" name="Audio 4">
            <a:hlinkClick r:id="" action="ppaction://media"/>
            <a:extLst>
              <a:ext uri="{FF2B5EF4-FFF2-40B4-BE49-F238E27FC236}">
                <a16:creationId xmlns:a16="http://schemas.microsoft.com/office/drawing/2014/main" id="{979A0D1C-5618-B005-7706-46F6B087993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12151727"/>
      </p:ext>
    </p:extLst>
  </p:cSld>
  <p:clrMapOvr>
    <a:masterClrMapping/>
  </p:clrMapOvr>
  <mc:AlternateContent xmlns:mc="http://schemas.openxmlformats.org/markup-compatibility/2006" xmlns:p14="http://schemas.microsoft.com/office/powerpoint/2010/main">
    <mc:Choice Requires="p14">
      <p:transition spd="slow" p14:dur="2000" advTm="20239"/>
    </mc:Choice>
    <mc:Fallback xmlns="">
      <p:transition spd="slow" advTm="202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Houten figuur">
            <a:extLst>
              <a:ext uri="{FF2B5EF4-FFF2-40B4-BE49-F238E27FC236}">
                <a16:creationId xmlns:a16="http://schemas.microsoft.com/office/drawing/2014/main" id="{EE0C17EA-7C33-6DAE-1A61-FEF3DEE5E75B}"/>
              </a:ext>
            </a:extLst>
          </p:cNvPr>
          <p:cNvPicPr>
            <a:picLocks noChangeAspect="1"/>
          </p:cNvPicPr>
          <p:nvPr/>
        </p:nvPicPr>
        <p:blipFill rotWithShape="1">
          <a:blip r:embed="rId5" cstate="print">
            <a:alphaModFix amt="50000"/>
            <a:extLst>
              <a:ext uri="{28A0092B-C50C-407E-A947-70E740481C1C}">
                <a14:useLocalDpi xmlns:a14="http://schemas.microsoft.com/office/drawing/2010/main" val="0"/>
              </a:ext>
            </a:extLst>
          </a:blip>
          <a:srcRect r="10999" b="-2"/>
          <a:stretch/>
        </p:blipFill>
        <p:spPr>
          <a:xfrm>
            <a:off x="20" y="0"/>
            <a:ext cx="9143980" cy="6857999"/>
          </a:xfrm>
          <a:prstGeom prst="rect">
            <a:avLst/>
          </a:prstGeom>
        </p:spPr>
      </p:pic>
      <p:sp>
        <p:nvSpPr>
          <p:cNvPr id="2" name="Titel 1">
            <a:extLst>
              <a:ext uri="{FF2B5EF4-FFF2-40B4-BE49-F238E27FC236}">
                <a16:creationId xmlns:a16="http://schemas.microsoft.com/office/drawing/2014/main" id="{DA9ABCD9-8D39-483A-92C0-E70BA681DD0B}"/>
              </a:ext>
            </a:extLst>
          </p:cNvPr>
          <p:cNvSpPr>
            <a:spLocks noGrp="1"/>
          </p:cNvSpPr>
          <p:nvPr>
            <p:ph type="title"/>
          </p:nvPr>
        </p:nvSpPr>
        <p:spPr>
          <a:xfrm>
            <a:off x="1143000" y="3120770"/>
            <a:ext cx="6858000" cy="2900518"/>
          </a:xfrm>
        </p:spPr>
        <p:txBody>
          <a:bodyPr vert="horz" lIns="91440" tIns="45720" rIns="91440" bIns="45720" rtlCol="0" anchor="b">
            <a:normAutofit/>
          </a:bodyPr>
          <a:lstStyle/>
          <a:p>
            <a:pPr algn="ctr"/>
            <a:r>
              <a:rPr lang="nl-NL" sz="6000" dirty="0">
                <a:solidFill>
                  <a:srgbClr val="FFFFFF"/>
                </a:solidFill>
              </a:rPr>
              <a:t>Wat verstaan we onder beveiligingsnood?</a:t>
            </a:r>
            <a:endParaRPr lang="en-US" sz="6000" dirty="0">
              <a:solidFill>
                <a:srgbClr val="FFFFFF"/>
              </a:solidFill>
            </a:endParaRPr>
          </a:p>
        </p:txBody>
      </p:sp>
      <p:sp>
        <p:nvSpPr>
          <p:cNvPr id="3" name="Tijdelijke aanduiding voor dianummer 2">
            <a:extLst>
              <a:ext uri="{FF2B5EF4-FFF2-40B4-BE49-F238E27FC236}">
                <a16:creationId xmlns:a16="http://schemas.microsoft.com/office/drawing/2014/main" id="{E8396C29-3756-D10D-6BD4-9EA48C1B6B50}"/>
              </a:ext>
            </a:extLst>
          </p:cNvPr>
          <p:cNvSpPr>
            <a:spLocks noGrp="1"/>
          </p:cNvSpPr>
          <p:nvPr>
            <p:ph type="sldNum" sz="quarter" idx="12"/>
          </p:nvPr>
        </p:nvSpPr>
        <p:spPr/>
        <p:txBody>
          <a:bodyPr/>
          <a:lstStyle/>
          <a:p>
            <a:fld id="{2AEC867E-F275-450B-9A68-FAE22BE29777}" type="slidenum">
              <a:rPr lang="nl-BE" smtClean="0"/>
              <a:t>6</a:t>
            </a:fld>
            <a:endParaRPr lang="nl-BE"/>
          </a:p>
        </p:txBody>
      </p:sp>
      <p:pic>
        <p:nvPicPr>
          <p:cNvPr id="10" name="Audio 9">
            <a:hlinkClick r:id="" action="ppaction://media"/>
            <a:extLst>
              <a:ext uri="{FF2B5EF4-FFF2-40B4-BE49-F238E27FC236}">
                <a16:creationId xmlns:a16="http://schemas.microsoft.com/office/drawing/2014/main" id="{6A4E2FB9-3778-96A1-C8BC-20DD779C7BD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224330444"/>
      </p:ext>
    </p:extLst>
  </p:cSld>
  <p:clrMapOvr>
    <a:masterClrMapping/>
  </p:clrMapOvr>
  <mc:AlternateContent xmlns:mc="http://schemas.openxmlformats.org/markup-compatibility/2006" xmlns:p14="http://schemas.microsoft.com/office/powerpoint/2010/main">
    <mc:Choice Requires="p14">
      <p:transition spd="slow" p14:dur="2000" advTm="10523"/>
    </mc:Choice>
    <mc:Fallback xmlns="">
      <p:transition spd="slow" advTm="105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p:cNvGraphicFramePr>
            <a:graphicFrameLocks noGrp="1"/>
          </p:cNvGraphicFramePr>
          <p:nvPr>
            <p:ph sz="quarter" idx="13"/>
          </p:nvPr>
        </p:nvGraphicFramePr>
        <p:xfrm>
          <a:off x="576263" y="1655763"/>
          <a:ext cx="7991475" cy="43926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Titel 2"/>
          <p:cNvSpPr>
            <a:spLocks noGrp="1"/>
          </p:cNvSpPr>
          <p:nvPr>
            <p:ph type="title"/>
          </p:nvPr>
        </p:nvSpPr>
        <p:spPr/>
        <p:txBody>
          <a:bodyPr>
            <a:normAutofit/>
          </a:bodyPr>
          <a:lstStyle/>
          <a:p>
            <a:r>
              <a:rPr lang="nl-BE" dirty="0">
                <a:latin typeface="Calibri Light" panose="020F0302020204030204" pitchFamily="34" charset="0"/>
                <a:cs typeface="Calibri Light" panose="020F0302020204030204" pitchFamily="34" charset="0"/>
              </a:rPr>
              <a:t>Waaruit bestaat beveiliging?</a:t>
            </a:r>
          </a:p>
        </p:txBody>
      </p:sp>
      <p:sp>
        <p:nvSpPr>
          <p:cNvPr id="4" name="Tekstvak 3"/>
          <p:cNvSpPr txBox="1"/>
          <p:nvPr/>
        </p:nvSpPr>
        <p:spPr>
          <a:xfrm>
            <a:off x="683568" y="6381328"/>
            <a:ext cx="1835759" cy="307777"/>
          </a:xfrm>
          <a:prstGeom prst="rect">
            <a:avLst/>
          </a:prstGeom>
          <a:noFill/>
          <a:ln>
            <a:noFill/>
          </a:ln>
        </p:spPr>
        <p:txBody>
          <a:bodyPr wrap="none" rtlCol="0">
            <a:spAutoFit/>
          </a:bodyPr>
          <a:lstStyle/>
          <a:p>
            <a:r>
              <a:rPr lang="nl-BE" sz="1400" i="1" dirty="0">
                <a:solidFill>
                  <a:schemeClr val="bg1"/>
                </a:solidFill>
              </a:rPr>
              <a:t>Ref. Kennedy (2002)</a:t>
            </a:r>
          </a:p>
        </p:txBody>
      </p:sp>
      <p:sp>
        <p:nvSpPr>
          <p:cNvPr id="2" name="Tijdelijke aanduiding voor dianummer 1">
            <a:extLst>
              <a:ext uri="{FF2B5EF4-FFF2-40B4-BE49-F238E27FC236}">
                <a16:creationId xmlns:a16="http://schemas.microsoft.com/office/drawing/2014/main" id="{8A4EE0BC-FB95-6A28-F091-ABA7467F4337}"/>
              </a:ext>
            </a:extLst>
          </p:cNvPr>
          <p:cNvSpPr>
            <a:spLocks noGrp="1"/>
          </p:cNvSpPr>
          <p:nvPr>
            <p:ph type="sldNum" sz="quarter" idx="12"/>
          </p:nvPr>
        </p:nvSpPr>
        <p:spPr/>
        <p:txBody>
          <a:bodyPr/>
          <a:lstStyle/>
          <a:p>
            <a:fld id="{0A297500-7527-634B-90F4-69D0994C32B4}" type="slidenum">
              <a:rPr lang="nl-NL" smtClean="0"/>
              <a:pPr/>
              <a:t>7</a:t>
            </a:fld>
            <a:endParaRPr lang="nl-NL" dirty="0"/>
          </a:p>
        </p:txBody>
      </p:sp>
      <p:pic>
        <p:nvPicPr>
          <p:cNvPr id="8" name="Audio 7">
            <a:hlinkClick r:id="" action="ppaction://media"/>
            <a:extLst>
              <a:ext uri="{FF2B5EF4-FFF2-40B4-BE49-F238E27FC236}">
                <a16:creationId xmlns:a16="http://schemas.microsoft.com/office/drawing/2014/main" id="{3F9D16D0-D142-EC73-984D-0CF3968558BF}"/>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673421927"/>
      </p:ext>
    </p:extLst>
  </p:cSld>
  <p:clrMapOvr>
    <a:masterClrMapping/>
  </p:clrMapOvr>
  <mc:AlternateContent xmlns:mc="http://schemas.openxmlformats.org/markup-compatibility/2006" xmlns:p14="http://schemas.microsoft.com/office/powerpoint/2010/main">
    <mc:Choice Requires="p14">
      <p:transition spd="slow" p14:dur="2000" advTm="48355"/>
    </mc:Choice>
    <mc:Fallback xmlns="">
      <p:transition spd="slow" advTm="48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46D8141F-D8D3-4A35-AAA1-620CD7F384BB}"/>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graphicEl>
                                              <a:dgm id="{C4327724-D264-4E3B-B547-AFA01BB913F8}"/>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graphicEl>
                                              <a:dgm id="{15AB66B8-FE53-4F2D-B259-B4C22B11BCCD}"/>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graphicEl>
                                              <a:dgm id="{D6D730F3-DE4E-400D-8356-D786D5E0EE1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B9C94603-2B0C-4A3F-871D-3CDEF116CA0B}"/>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graphicEl>
                                              <a:dgm id="{9839FDFD-72B8-4D2A-99B4-2ED0A737476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8"/>
                </p:tgtEl>
              </p:cMediaNode>
            </p:audio>
          </p:childTnLst>
        </p:cTn>
      </p:par>
    </p:tnLst>
    <p:bldLst>
      <p:bldGraphic spid="6"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Houten figuur">
            <a:extLst>
              <a:ext uri="{FF2B5EF4-FFF2-40B4-BE49-F238E27FC236}">
                <a16:creationId xmlns:a16="http://schemas.microsoft.com/office/drawing/2014/main" id="{EE0C17EA-7C33-6DAE-1A61-FEF3DEE5E75B}"/>
              </a:ext>
            </a:extLst>
          </p:cNvPr>
          <p:cNvPicPr>
            <a:picLocks noChangeAspect="1"/>
          </p:cNvPicPr>
          <p:nvPr/>
        </p:nvPicPr>
        <p:blipFill rotWithShape="1">
          <a:blip r:embed="rId5" cstate="print">
            <a:alphaModFix amt="50000"/>
            <a:extLst>
              <a:ext uri="{28A0092B-C50C-407E-A947-70E740481C1C}">
                <a14:useLocalDpi xmlns:a14="http://schemas.microsoft.com/office/drawing/2010/main" val="0"/>
              </a:ext>
            </a:extLst>
          </a:blip>
          <a:srcRect r="10999" b="-2"/>
          <a:stretch/>
        </p:blipFill>
        <p:spPr>
          <a:xfrm>
            <a:off x="20" y="0"/>
            <a:ext cx="9143980" cy="6857999"/>
          </a:xfrm>
          <a:prstGeom prst="rect">
            <a:avLst/>
          </a:prstGeom>
        </p:spPr>
      </p:pic>
      <p:sp>
        <p:nvSpPr>
          <p:cNvPr id="2" name="Titel 1">
            <a:extLst>
              <a:ext uri="{FF2B5EF4-FFF2-40B4-BE49-F238E27FC236}">
                <a16:creationId xmlns:a16="http://schemas.microsoft.com/office/drawing/2014/main" id="{DA9ABCD9-8D39-483A-92C0-E70BA681DD0B}"/>
              </a:ext>
            </a:extLst>
          </p:cNvPr>
          <p:cNvSpPr>
            <a:spLocks noGrp="1"/>
          </p:cNvSpPr>
          <p:nvPr>
            <p:ph type="title"/>
          </p:nvPr>
        </p:nvSpPr>
        <p:spPr>
          <a:xfrm>
            <a:off x="1143000" y="3120770"/>
            <a:ext cx="6858000" cy="2900518"/>
          </a:xfrm>
        </p:spPr>
        <p:txBody>
          <a:bodyPr vert="horz" lIns="91440" tIns="45720" rIns="91440" bIns="45720" rtlCol="0" anchor="b">
            <a:normAutofit/>
          </a:bodyPr>
          <a:lstStyle/>
          <a:p>
            <a:pPr algn="ctr"/>
            <a:r>
              <a:rPr lang="nl-NL" sz="6000" dirty="0">
                <a:solidFill>
                  <a:srgbClr val="FFFFFF"/>
                </a:solidFill>
              </a:rPr>
              <a:t>Hoe verhoudt het zich tot risicotaxatie?</a:t>
            </a:r>
            <a:endParaRPr lang="en-US" sz="6000" dirty="0">
              <a:solidFill>
                <a:srgbClr val="FFFFFF"/>
              </a:solidFill>
            </a:endParaRPr>
          </a:p>
        </p:txBody>
      </p:sp>
      <p:sp>
        <p:nvSpPr>
          <p:cNvPr id="3" name="Tijdelijke aanduiding voor dianummer 2">
            <a:extLst>
              <a:ext uri="{FF2B5EF4-FFF2-40B4-BE49-F238E27FC236}">
                <a16:creationId xmlns:a16="http://schemas.microsoft.com/office/drawing/2014/main" id="{693B146D-322C-ED27-F7EF-E13A74C02651}"/>
              </a:ext>
            </a:extLst>
          </p:cNvPr>
          <p:cNvSpPr>
            <a:spLocks noGrp="1"/>
          </p:cNvSpPr>
          <p:nvPr>
            <p:ph type="sldNum" sz="quarter" idx="12"/>
          </p:nvPr>
        </p:nvSpPr>
        <p:spPr/>
        <p:txBody>
          <a:bodyPr/>
          <a:lstStyle/>
          <a:p>
            <a:fld id="{2AEC867E-F275-450B-9A68-FAE22BE29777}" type="slidenum">
              <a:rPr lang="nl-BE" smtClean="0"/>
              <a:t>8</a:t>
            </a:fld>
            <a:endParaRPr lang="nl-BE"/>
          </a:p>
        </p:txBody>
      </p:sp>
      <p:pic>
        <p:nvPicPr>
          <p:cNvPr id="11" name="Audio 10">
            <a:hlinkClick r:id="" action="ppaction://media"/>
            <a:extLst>
              <a:ext uri="{FF2B5EF4-FFF2-40B4-BE49-F238E27FC236}">
                <a16:creationId xmlns:a16="http://schemas.microsoft.com/office/drawing/2014/main" id="{20841A83-F48A-5649-DDDB-ECB6E2E1A9D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776546405"/>
      </p:ext>
    </p:extLst>
  </p:cSld>
  <p:clrMapOvr>
    <a:masterClrMapping/>
  </p:clrMapOvr>
  <mc:AlternateContent xmlns:mc="http://schemas.openxmlformats.org/markup-compatibility/2006" xmlns:p14="http://schemas.microsoft.com/office/powerpoint/2010/main">
    <mc:Choice Requires="p14">
      <p:transition spd="slow" p14:dur="2000" advTm="14107"/>
    </mc:Choice>
    <mc:Fallback xmlns="">
      <p:transition spd="slow" advTm="141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alibri Light" panose="020F0302020204030204" pitchFamily="34" charset="0"/>
                <a:cs typeface="Calibri Light" panose="020F0302020204030204" pitchFamily="34" charset="0"/>
              </a:rPr>
              <a:t>Risicotaxatie?</a:t>
            </a:r>
          </a:p>
        </p:txBody>
      </p:sp>
      <p:sp>
        <p:nvSpPr>
          <p:cNvPr id="3" name="Tijdelijke aanduiding voor inhoud 2"/>
          <p:cNvSpPr>
            <a:spLocks noGrp="1"/>
          </p:cNvSpPr>
          <p:nvPr>
            <p:ph idx="1"/>
          </p:nvPr>
        </p:nvSpPr>
        <p:spPr>
          <a:xfrm>
            <a:off x="628650" y="1794458"/>
            <a:ext cx="7886700" cy="4351338"/>
          </a:xfrm>
        </p:spPr>
        <p:txBody>
          <a:bodyPr/>
          <a:lstStyle/>
          <a:p>
            <a:r>
              <a:rPr lang="nl-BE" dirty="0">
                <a:latin typeface="Calibri Light" panose="020F0302020204030204" pitchFamily="34" charset="0"/>
                <a:cs typeface="Calibri Light" panose="020F0302020204030204" pitchFamily="34" charset="0"/>
              </a:rPr>
              <a:t>Beveiligingsnood ≠ mate van risico </a:t>
            </a:r>
          </a:p>
          <a:p>
            <a:r>
              <a:rPr lang="nl-BE" dirty="0">
                <a:latin typeface="Calibri Light" panose="020F0302020204030204" pitchFamily="34" charset="0"/>
                <a:cs typeface="Calibri Light" panose="020F0302020204030204" pitchFamily="34" charset="0"/>
              </a:rPr>
              <a:t>DUNDRUM-</a:t>
            </a:r>
            <a:r>
              <a:rPr lang="nl-BE" dirty="0" err="1">
                <a:latin typeface="Calibri Light" panose="020F0302020204030204" pitchFamily="34" charset="0"/>
                <a:cs typeface="Calibri Light" panose="020F0302020204030204" pitchFamily="34" charset="0"/>
              </a:rPr>
              <a:t>toolkit</a:t>
            </a:r>
            <a:r>
              <a:rPr lang="nl-BE" dirty="0">
                <a:latin typeface="Calibri Light" panose="020F0302020204030204" pitchFamily="34" charset="0"/>
                <a:cs typeface="Calibri Light" panose="020F0302020204030204" pitchFamily="34" charset="0"/>
              </a:rPr>
              <a:t> ≠ risicotaxatie</a:t>
            </a:r>
          </a:p>
          <a:p>
            <a:r>
              <a:rPr lang="nl-BE" dirty="0">
                <a:latin typeface="Calibri Light" panose="020F0302020204030204" pitchFamily="34" charset="0"/>
                <a:cs typeface="Calibri Light" panose="020F0302020204030204" pitchFamily="34" charset="0"/>
              </a:rPr>
              <a:t>Complementair te gebruiken</a:t>
            </a:r>
          </a:p>
        </p:txBody>
      </p:sp>
      <p:sp>
        <p:nvSpPr>
          <p:cNvPr id="10" name="Tekstvak 9"/>
          <p:cNvSpPr txBox="1"/>
          <p:nvPr/>
        </p:nvSpPr>
        <p:spPr>
          <a:xfrm>
            <a:off x="4131867" y="5142700"/>
            <a:ext cx="1060704" cy="923330"/>
          </a:xfrm>
          <a:prstGeom prst="rect">
            <a:avLst/>
          </a:prstGeom>
          <a:noFill/>
        </p:spPr>
        <p:txBody>
          <a:bodyPr wrap="square" rtlCol="0">
            <a:spAutoFit/>
          </a:bodyPr>
          <a:lstStyle/>
          <a:p>
            <a:r>
              <a:rPr lang="nl-BE" sz="5400" b="1" dirty="0">
                <a:solidFill>
                  <a:schemeClr val="bg1"/>
                </a:solidFill>
              </a:rPr>
              <a:t>G</a:t>
            </a:r>
          </a:p>
        </p:txBody>
      </p:sp>
      <p:pic>
        <p:nvPicPr>
          <p:cNvPr id="5122" name="Picture 2" descr="Male Flasher High Res Stock Images | Shutterstock"/>
          <p:cNvPicPr>
            <a:picLocks noChangeAspect="1" noChangeArrowheads="1"/>
          </p:cNvPicPr>
          <p:nvPr/>
        </p:nvPicPr>
        <p:blipFill rotWithShape="1">
          <a:blip r:embed="rId6">
            <a:extLst>
              <a:ext uri="{28A0092B-C50C-407E-A947-70E740481C1C}">
                <a14:useLocalDpi xmlns:a14="http://schemas.microsoft.com/office/drawing/2010/main" val="0"/>
              </a:ext>
            </a:extLst>
          </a:blip>
          <a:srcRect b="6104"/>
          <a:stretch/>
        </p:blipFill>
        <p:spPr bwMode="auto">
          <a:xfrm>
            <a:off x="4067328" y="3774284"/>
            <a:ext cx="2181225" cy="2504209"/>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p:cNvSpPr/>
          <p:nvPr/>
        </p:nvSpPr>
        <p:spPr>
          <a:xfrm>
            <a:off x="1475656" y="4579408"/>
            <a:ext cx="2379938" cy="8939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Hoog risico</a:t>
            </a:r>
          </a:p>
          <a:p>
            <a:pPr algn="ctr"/>
            <a:r>
              <a:rPr lang="nl-BE" dirty="0"/>
              <a:t>Lage beveiligingsnood</a:t>
            </a:r>
          </a:p>
        </p:txBody>
      </p:sp>
      <p:sp>
        <p:nvSpPr>
          <p:cNvPr id="4" name="Tijdelijke aanduiding voor dianummer 3">
            <a:extLst>
              <a:ext uri="{FF2B5EF4-FFF2-40B4-BE49-F238E27FC236}">
                <a16:creationId xmlns:a16="http://schemas.microsoft.com/office/drawing/2014/main" id="{5D4F3874-DD6C-77B3-D2B9-0AB42F904988}"/>
              </a:ext>
            </a:extLst>
          </p:cNvPr>
          <p:cNvSpPr>
            <a:spLocks noGrp="1"/>
          </p:cNvSpPr>
          <p:nvPr>
            <p:ph type="sldNum" sz="quarter" idx="12"/>
          </p:nvPr>
        </p:nvSpPr>
        <p:spPr/>
        <p:txBody>
          <a:bodyPr/>
          <a:lstStyle/>
          <a:p>
            <a:fld id="{2AEC867E-F275-450B-9A68-FAE22BE29777}" type="slidenum">
              <a:rPr lang="nl-BE" smtClean="0"/>
              <a:t>9</a:t>
            </a:fld>
            <a:endParaRPr lang="nl-BE"/>
          </a:p>
        </p:txBody>
      </p:sp>
      <p:pic>
        <p:nvPicPr>
          <p:cNvPr id="13" name="Audio 12">
            <a:hlinkClick r:id="" action="ppaction://media"/>
            <a:extLst>
              <a:ext uri="{FF2B5EF4-FFF2-40B4-BE49-F238E27FC236}">
                <a16:creationId xmlns:a16="http://schemas.microsoft.com/office/drawing/2014/main" id="{7C8E0C98-1535-D455-337A-B0669AE9C974}"/>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688484826"/>
      </p:ext>
    </p:extLst>
  </p:cSld>
  <p:clrMapOvr>
    <a:masterClrMapping/>
  </p:clrMapOvr>
  <mc:AlternateContent xmlns:mc="http://schemas.openxmlformats.org/markup-compatibility/2006" xmlns:p14="http://schemas.microsoft.com/office/powerpoint/2010/main">
    <mc:Choice Requires="p14">
      <p:transition spd="slow" p14:dur="2000" advTm="45372"/>
    </mc:Choice>
    <mc:Fallback xmlns="">
      <p:transition spd="slow" advTm="453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13"/>
                </p:tgtEl>
              </p:cMediaNode>
            </p:audio>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5.5|3.6|4.4|5.6"/>
</p:tagLst>
</file>

<file path=ppt/tags/tag10.xml><?xml version="1.0" encoding="utf-8"?>
<p:tagLst xmlns:a="http://schemas.openxmlformats.org/drawingml/2006/main" xmlns:r="http://schemas.openxmlformats.org/officeDocument/2006/relationships" xmlns:p="http://schemas.openxmlformats.org/presentationml/2006/main">
  <p:tag name="TIMING" val="|1.2"/>
</p:tagLst>
</file>

<file path=ppt/tags/tag11.xml><?xml version="1.0" encoding="utf-8"?>
<p:tagLst xmlns:a="http://schemas.openxmlformats.org/drawingml/2006/main" xmlns:r="http://schemas.openxmlformats.org/officeDocument/2006/relationships" xmlns:p="http://schemas.openxmlformats.org/presentationml/2006/main">
  <p:tag name="TIMING" val="|5|4.3|2.1|8|14.2|12.7|18|14.9|4.6|21|2.2|9.9|9.2"/>
</p:tagLst>
</file>

<file path=ppt/tags/tag12.xml><?xml version="1.0" encoding="utf-8"?>
<p:tagLst xmlns:a="http://schemas.openxmlformats.org/drawingml/2006/main" xmlns:r="http://schemas.openxmlformats.org/officeDocument/2006/relationships" xmlns:p="http://schemas.openxmlformats.org/presentationml/2006/main">
  <p:tag name="TIMING" val="|5.7|7.5|4.4|23.4|3.9|12.5|11.4|10.2"/>
</p:tagLst>
</file>

<file path=ppt/tags/tag13.xml><?xml version="1.0" encoding="utf-8"?>
<p:tagLst xmlns:a="http://schemas.openxmlformats.org/drawingml/2006/main" xmlns:r="http://schemas.openxmlformats.org/officeDocument/2006/relationships" xmlns:p="http://schemas.openxmlformats.org/presentationml/2006/main">
  <p:tag name="TIMING" val="|4.5|7.2|5.4"/>
</p:tagLst>
</file>

<file path=ppt/tags/tag14.xml><?xml version="1.0" encoding="utf-8"?>
<p:tagLst xmlns:a="http://schemas.openxmlformats.org/drawingml/2006/main" xmlns:r="http://schemas.openxmlformats.org/officeDocument/2006/relationships" xmlns:p="http://schemas.openxmlformats.org/presentationml/2006/main">
  <p:tag name="TIMING" val="|7.9|4|2.9|4.9|4.2|5.8"/>
</p:tagLst>
</file>

<file path=ppt/tags/tag15.xml><?xml version="1.0" encoding="utf-8"?>
<p:tagLst xmlns:a="http://schemas.openxmlformats.org/drawingml/2006/main" xmlns:r="http://schemas.openxmlformats.org/officeDocument/2006/relationships" xmlns:p="http://schemas.openxmlformats.org/presentationml/2006/main">
  <p:tag name="TIMING" val="|7.1|20.4|13.6"/>
</p:tagLst>
</file>

<file path=ppt/tags/tag16.xml><?xml version="1.0" encoding="utf-8"?>
<p:tagLst xmlns:a="http://schemas.openxmlformats.org/drawingml/2006/main" xmlns:r="http://schemas.openxmlformats.org/officeDocument/2006/relationships" xmlns:p="http://schemas.openxmlformats.org/presentationml/2006/main">
  <p:tag name="TIMING" val="|16.4"/>
</p:tagLst>
</file>

<file path=ppt/tags/tag17.xml><?xml version="1.0" encoding="utf-8"?>
<p:tagLst xmlns:a="http://schemas.openxmlformats.org/drawingml/2006/main" xmlns:r="http://schemas.openxmlformats.org/officeDocument/2006/relationships" xmlns:p="http://schemas.openxmlformats.org/presentationml/2006/main">
  <p:tag name="TIMING" val="|40.7|7.2|9.2|17.9|6.7"/>
</p:tagLst>
</file>

<file path=ppt/tags/tag18.xml><?xml version="1.0" encoding="utf-8"?>
<p:tagLst xmlns:a="http://schemas.openxmlformats.org/drawingml/2006/main" xmlns:r="http://schemas.openxmlformats.org/officeDocument/2006/relationships" xmlns:p="http://schemas.openxmlformats.org/presentationml/2006/main">
  <p:tag name="TIMING" val="|14"/>
</p:tagLst>
</file>

<file path=ppt/tags/tag19.xml><?xml version="1.0" encoding="utf-8"?>
<p:tagLst xmlns:a="http://schemas.openxmlformats.org/drawingml/2006/main" xmlns:r="http://schemas.openxmlformats.org/officeDocument/2006/relationships" xmlns:p="http://schemas.openxmlformats.org/presentationml/2006/main">
  <p:tag name="TIMING" val="|3.8|13|8.1|7.4|6.6|3.7"/>
</p:tagLst>
</file>

<file path=ppt/tags/tag2.xml><?xml version="1.0" encoding="utf-8"?>
<p:tagLst xmlns:a="http://schemas.openxmlformats.org/drawingml/2006/main" xmlns:r="http://schemas.openxmlformats.org/officeDocument/2006/relationships" xmlns:p="http://schemas.openxmlformats.org/presentationml/2006/main">
  <p:tag name="TIMING" val="|13.2|2.2|3.7|4.4"/>
</p:tagLst>
</file>

<file path=ppt/tags/tag20.xml><?xml version="1.0" encoding="utf-8"?>
<p:tagLst xmlns:a="http://schemas.openxmlformats.org/drawingml/2006/main" xmlns:r="http://schemas.openxmlformats.org/officeDocument/2006/relationships" xmlns:p="http://schemas.openxmlformats.org/presentationml/2006/main">
  <p:tag name="TIMING" val="|1.2|6.3"/>
</p:tagLst>
</file>

<file path=ppt/tags/tag21.xml><?xml version="1.0" encoding="utf-8"?>
<p:tagLst xmlns:a="http://schemas.openxmlformats.org/drawingml/2006/main" xmlns:r="http://schemas.openxmlformats.org/officeDocument/2006/relationships" xmlns:p="http://schemas.openxmlformats.org/presentationml/2006/main">
  <p:tag name="TIMING" val="|1.3|65.9|12.2|5"/>
</p:tagLst>
</file>

<file path=ppt/tags/tag22.xml><?xml version="1.0" encoding="utf-8"?>
<p:tagLst xmlns:a="http://schemas.openxmlformats.org/drawingml/2006/main" xmlns:r="http://schemas.openxmlformats.org/officeDocument/2006/relationships" xmlns:p="http://schemas.openxmlformats.org/presentationml/2006/main">
  <p:tag name="TIMING" val="|1.9|18.1|9.9"/>
</p:tagLst>
</file>

<file path=ppt/tags/tag23.xml><?xml version="1.0" encoding="utf-8"?>
<p:tagLst xmlns:a="http://schemas.openxmlformats.org/drawingml/2006/main" xmlns:r="http://schemas.openxmlformats.org/officeDocument/2006/relationships" xmlns:p="http://schemas.openxmlformats.org/presentationml/2006/main">
  <p:tag name="TIMING" val="|12.1|7|5.1"/>
</p:tagLst>
</file>

<file path=ppt/tags/tag24.xml><?xml version="1.0" encoding="utf-8"?>
<p:tagLst xmlns:a="http://schemas.openxmlformats.org/drawingml/2006/main" xmlns:r="http://schemas.openxmlformats.org/officeDocument/2006/relationships" xmlns:p="http://schemas.openxmlformats.org/presentationml/2006/main">
  <p:tag name="TIMING" val="|16.8"/>
</p:tagLst>
</file>

<file path=ppt/tags/tag25.xml><?xml version="1.0" encoding="utf-8"?>
<p:tagLst xmlns:a="http://schemas.openxmlformats.org/drawingml/2006/main" xmlns:r="http://schemas.openxmlformats.org/officeDocument/2006/relationships" xmlns:p="http://schemas.openxmlformats.org/presentationml/2006/main">
  <p:tag name="TIMING" val="|8.6|35.6|16.3"/>
</p:tagLst>
</file>

<file path=ppt/tags/tag26.xml><?xml version="1.0" encoding="utf-8"?>
<p:tagLst xmlns:a="http://schemas.openxmlformats.org/drawingml/2006/main" xmlns:r="http://schemas.openxmlformats.org/officeDocument/2006/relationships" xmlns:p="http://schemas.openxmlformats.org/presentationml/2006/main">
  <p:tag name="TIMING" val="|4|3.6|6.1|6.7"/>
</p:tagLst>
</file>

<file path=ppt/tags/tag3.xml><?xml version="1.0" encoding="utf-8"?>
<p:tagLst xmlns:a="http://schemas.openxmlformats.org/drawingml/2006/main" xmlns:r="http://schemas.openxmlformats.org/officeDocument/2006/relationships" xmlns:p="http://schemas.openxmlformats.org/presentationml/2006/main">
  <p:tag name="TIMING" val="|16.5|12.7|9.1"/>
</p:tagLst>
</file>

<file path=ppt/tags/tag4.xml><?xml version="1.0" encoding="utf-8"?>
<p:tagLst xmlns:a="http://schemas.openxmlformats.org/drawingml/2006/main" xmlns:r="http://schemas.openxmlformats.org/officeDocument/2006/relationships" xmlns:p="http://schemas.openxmlformats.org/presentationml/2006/main">
  <p:tag name="TIMING" val="|1.9|8|8|9.9"/>
</p:tagLst>
</file>

<file path=ppt/tags/tag5.xml><?xml version="1.0" encoding="utf-8"?>
<p:tagLst xmlns:a="http://schemas.openxmlformats.org/drawingml/2006/main" xmlns:r="http://schemas.openxmlformats.org/officeDocument/2006/relationships" xmlns:p="http://schemas.openxmlformats.org/presentationml/2006/main">
  <p:tag name="TIMING" val="|11.8|28.1|10|6.3"/>
</p:tagLst>
</file>

<file path=ppt/tags/tag6.xml><?xml version="1.0" encoding="utf-8"?>
<p:tagLst xmlns:a="http://schemas.openxmlformats.org/drawingml/2006/main" xmlns:r="http://schemas.openxmlformats.org/officeDocument/2006/relationships" xmlns:p="http://schemas.openxmlformats.org/presentationml/2006/main">
  <p:tag name="TIMING" val="|6.4|84.9"/>
</p:tagLst>
</file>

<file path=ppt/tags/tag7.xml><?xml version="1.0" encoding="utf-8"?>
<p:tagLst xmlns:a="http://schemas.openxmlformats.org/drawingml/2006/main" xmlns:r="http://schemas.openxmlformats.org/officeDocument/2006/relationships" xmlns:p="http://schemas.openxmlformats.org/presentationml/2006/main">
  <p:tag name="TIMING" val="|24.4|4.9|8.7|9.1|5.7|2.9|1|2.6|6.2"/>
</p:tagLst>
</file>

<file path=ppt/tags/tag8.xml><?xml version="1.0" encoding="utf-8"?>
<p:tagLst xmlns:a="http://schemas.openxmlformats.org/drawingml/2006/main" xmlns:r="http://schemas.openxmlformats.org/officeDocument/2006/relationships" xmlns:p="http://schemas.openxmlformats.org/presentationml/2006/main">
  <p:tag name="TIMING" val="|1.1"/>
</p:tagLst>
</file>

<file path=ppt/tags/tag9.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11335</TotalTime>
  <Words>5706</Words>
  <Application>Microsoft Office PowerPoint</Application>
  <PresentationFormat>Diavoorstelling (4:3)</PresentationFormat>
  <Paragraphs>594</Paragraphs>
  <Slides>49</Slides>
  <Notes>38</Notes>
  <HiddenSlides>0</HiddenSlides>
  <MMClips>48</MMClips>
  <ScaleCrop>false</ScaleCrop>
  <HeadingPairs>
    <vt:vector size="4" baseType="variant">
      <vt:variant>
        <vt:lpstr>Thema</vt:lpstr>
      </vt:variant>
      <vt:variant>
        <vt:i4>1</vt:i4>
      </vt:variant>
      <vt:variant>
        <vt:lpstr>Diatitels</vt:lpstr>
      </vt:variant>
      <vt:variant>
        <vt:i4>49</vt:i4>
      </vt:variant>
    </vt:vector>
  </HeadingPairs>
  <TitlesOfParts>
    <vt:vector size="50" baseType="lpstr">
      <vt:lpstr>Kantoorthema</vt:lpstr>
      <vt:lpstr>PowerPoint-presentatie</vt:lpstr>
      <vt:lpstr>Inhoud</vt:lpstr>
      <vt:lpstr>Opdrachtgever</vt:lpstr>
      <vt:lpstr>Partners: netwerk internering</vt:lpstr>
      <vt:lpstr>Partners: KeFOR</vt:lpstr>
      <vt:lpstr>Wat verstaan we onder beveiligingsnood?</vt:lpstr>
      <vt:lpstr>Waaruit bestaat beveiliging?</vt:lpstr>
      <vt:lpstr>Hoe verhoudt het zich tot risicotaxatie?</vt:lpstr>
      <vt:lpstr>Risicotaxatie?</vt:lpstr>
      <vt:lpstr>Waarom?</vt:lpstr>
      <vt:lpstr>Literatuurstudie</vt:lpstr>
      <vt:lpstr>Dangerousness UNDerstanding, Recovery  and Urgency Manual</vt:lpstr>
      <vt:lpstr>Evidence based?</vt:lpstr>
      <vt:lpstr>Publicaties door de auteurs</vt:lpstr>
      <vt:lpstr>Publicaties extern gevalideerd internationaal</vt:lpstr>
      <vt:lpstr>Publicaties extern gevalideerd België</vt:lpstr>
      <vt:lpstr>Studies in gevangenis populaties</vt:lpstr>
      <vt:lpstr>STUDIES KeFOR</vt:lpstr>
      <vt:lpstr>PUBLICATIES</vt:lpstr>
      <vt:lpstr>Conclusie studies</vt:lpstr>
      <vt:lpstr>Vertaling DUNDRUM</vt:lpstr>
      <vt:lpstr>Hoe scoor je de Dundrum?</vt:lpstr>
      <vt:lpstr>Algemene regel</vt:lpstr>
      <vt:lpstr>Welke gegevens</vt:lpstr>
      <vt:lpstr>Vuistregels</vt:lpstr>
      <vt:lpstr>Multidisciplinaire aanpak</vt:lpstr>
      <vt:lpstr>DUNDRUM-1</vt:lpstr>
      <vt:lpstr>Waarom DUNDRUM-1 gebruiken?</vt:lpstr>
      <vt:lpstr>DUNDRUM-1: Triage beveiliging</vt:lpstr>
      <vt:lpstr>DUNDRUM-1</vt:lpstr>
      <vt:lpstr>D-1 score methode</vt:lpstr>
      <vt:lpstr>Items DUNDRUM-1</vt:lpstr>
      <vt:lpstr>Voorbeeld item TB1. ernst van geweld </vt:lpstr>
      <vt:lpstr>Eindoordeel</vt:lpstr>
      <vt:lpstr>D-1 schaal – zoeken naar een patroon</vt:lpstr>
      <vt:lpstr>DUNDRUM-2</vt:lpstr>
      <vt:lpstr>Waarom DUNDRUM-2 gebruiken?</vt:lpstr>
      <vt:lpstr>DUNDRUM-2</vt:lpstr>
      <vt:lpstr>Voorbeeld item U3- Suïcidepreventie</vt:lpstr>
      <vt:lpstr>DUNDRUM-3 en DUNDRUM-4</vt:lpstr>
      <vt:lpstr>Waarom DUNDRUM 3 en 4 gebruiken?</vt:lpstr>
      <vt:lpstr>Items DUNDRUM-3</vt:lpstr>
      <vt:lpstr>Voorbeeld item PV4 Probleemgedrag</vt:lpstr>
      <vt:lpstr>DUNDRUM-4: herstel</vt:lpstr>
      <vt:lpstr>DUNDRUM-4: herstel</vt:lpstr>
      <vt:lpstr>Voorbeeld item H2 Inzicht</vt:lpstr>
      <vt:lpstr>Zelfrapportage</vt:lpstr>
      <vt:lpstr>Waarom zelf rapportage?</vt:lpstr>
      <vt:lpstr>contact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DUNDRUM-toolkit</dc:title>
  <dc:creator>Habets Petra</dc:creator>
  <cp:lastModifiedBy>Petra Habets</cp:lastModifiedBy>
  <cp:revision>177</cp:revision>
  <dcterms:created xsi:type="dcterms:W3CDTF">2018-04-12T06:50:49Z</dcterms:created>
  <dcterms:modified xsi:type="dcterms:W3CDTF">2026-07-14T09:06:01Z</dcterms:modified>
</cp:coreProperties>
</file>